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Lst>
  <p:sldSz cx="18288000" cy="10287000"/>
  <p:notesSz cx="6858000" cy="9144000"/>
  <p:embeddedFontLst>
    <p:embeddedFont>
      <p:font typeface="Iffat" panose="020B0604020202020204" charset="0"/>
      <p:regular r:id="rId29"/>
    </p:embeddedFont>
    <p:embeddedFont>
      <p:font typeface="Sansita" panose="020B0604020202020204" charset="0"/>
      <p:regular r:id="rId30"/>
    </p:embeddedFont>
    <p:embeddedFont>
      <p:font typeface="Sansita Bold" panose="020B0604020202020204" charset="0"/>
      <p:regular r:id="rId31"/>
    </p:embeddedFont>
    <p:embeddedFont>
      <p:font typeface="Sansita Ultra-Bold" panose="020B0604020202020204" charset="0"/>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FAF72D-4DAC-D99F-94B8-7AD19196760F}" v="108" dt="2026-10-15T15:33:37.99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644" autoAdjust="0"/>
    <p:restoredTop sz="94660"/>
  </p:normalViewPr>
  <p:slideViewPr>
    <p:cSldViewPr snapToGrid="0">
      <p:cViewPr varScale="1">
        <p:scale>
          <a:sx n="61" d="100"/>
          <a:sy n="61" d="100"/>
        </p:scale>
        <p:origin x="84" y="12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font" Target="fonts/font1.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4.fntdata"/><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3.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font" Target="fonts/font2.fntdata"/><Relationship Id="rId35"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10/15/2026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10/15/2026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2.svg"/><Relationship Id="rId7" Type="http://schemas.openxmlformats.org/officeDocument/2006/relationships/image" Target="../media/image4.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7.jpeg"/><Relationship Id="rId5" Type="http://schemas.openxmlformats.org/officeDocument/2006/relationships/image" Target="../media/image6.jpeg"/><Relationship Id="rId4" Type="http://schemas.openxmlformats.org/officeDocument/2006/relationships/image" Target="../media/image5.jpeg"/><Relationship Id="rId9" Type="http://schemas.openxmlformats.org/officeDocument/2006/relationships/image" Target="../media/image9.png"/></Relationships>
</file>

<file path=ppt/slides/_rels/slide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17.pn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9.pn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hyperlink" Target="https://4905753ff3cea231a868-376d75cd2890937de6f542499f88a819.ssl.cf3.rackcdn.com/aspiretrust/uploads/key_information/Aspire-Code-of-Conduct-for-parents-May-23-1.pdf"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hyperlink" Target="https://www.biscoveyinfants.org.uk" TargetMode="External"/><Relationship Id="rId5" Type="http://schemas.openxmlformats.org/officeDocument/2006/relationships/image" Target="../media/image23.jpe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24.png"/></Relationships>
</file>

<file path=ppt/slides/_rels/slide2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2975944" y="-768800"/>
            <a:ext cx="7323180" cy="6724011"/>
          </a:xfrm>
          <a:custGeom>
            <a:avLst/>
            <a:gdLst/>
            <a:ahLst/>
            <a:cxnLst/>
            <a:rect l="l" t="t" r="r" b="b"/>
            <a:pathLst>
              <a:path w="7323180" h="6724011">
                <a:moveTo>
                  <a:pt x="0" y="0"/>
                </a:moveTo>
                <a:lnTo>
                  <a:pt x="7323180" y="0"/>
                </a:lnTo>
                <a:lnTo>
                  <a:pt x="7323180" y="6724011"/>
                </a:lnTo>
                <a:lnTo>
                  <a:pt x="0" y="67240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367153"/>
            <a:ext cx="7216856" cy="6626386"/>
          </a:xfrm>
          <a:custGeom>
            <a:avLst/>
            <a:gdLst/>
            <a:ahLst/>
            <a:cxnLst/>
            <a:rect l="l" t="t" r="r" b="b"/>
            <a:pathLst>
              <a:path w="7216856" h="6626386">
                <a:moveTo>
                  <a:pt x="0" y="0"/>
                </a:moveTo>
                <a:lnTo>
                  <a:pt x="7216856" y="0"/>
                </a:lnTo>
                <a:lnTo>
                  <a:pt x="7216856" y="6626387"/>
                </a:lnTo>
                <a:lnTo>
                  <a:pt x="0" y="66263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2027606" y="-2832274"/>
            <a:ext cx="7215122" cy="7765786"/>
          </a:xfrm>
          <a:custGeom>
            <a:avLst/>
            <a:gdLst/>
            <a:ahLst/>
            <a:cxnLst/>
            <a:rect l="l" t="t" r="r" b="b"/>
            <a:pathLst>
              <a:path w="7215122" h="7765786">
                <a:moveTo>
                  <a:pt x="0" y="0"/>
                </a:moveTo>
                <a:lnTo>
                  <a:pt x="7215122" y="0"/>
                </a:lnTo>
                <a:lnTo>
                  <a:pt x="7215122" y="7765786"/>
                </a:lnTo>
                <a:lnTo>
                  <a:pt x="0" y="77657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2767126" y="5784206"/>
            <a:ext cx="7218806" cy="7769752"/>
          </a:xfrm>
          <a:custGeom>
            <a:avLst/>
            <a:gdLst/>
            <a:ahLst/>
            <a:cxnLst/>
            <a:rect l="l" t="t" r="r" b="b"/>
            <a:pathLst>
              <a:path w="7218806" h="7769752">
                <a:moveTo>
                  <a:pt x="0" y="0"/>
                </a:moveTo>
                <a:lnTo>
                  <a:pt x="7218806" y="0"/>
                </a:lnTo>
                <a:lnTo>
                  <a:pt x="7218806" y="7769751"/>
                </a:lnTo>
                <a:lnTo>
                  <a:pt x="0" y="7769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5693086" y="8802028"/>
            <a:ext cx="6692338" cy="867054"/>
            <a:chOff x="0" y="0"/>
            <a:chExt cx="1762591" cy="228360"/>
          </a:xfrm>
        </p:grpSpPr>
        <p:sp>
          <p:nvSpPr>
            <p:cNvPr id="7" name="Freeform 7"/>
            <p:cNvSpPr/>
            <p:nvPr/>
          </p:nvSpPr>
          <p:spPr>
            <a:xfrm>
              <a:off x="0" y="0"/>
              <a:ext cx="1762591" cy="228360"/>
            </a:xfrm>
            <a:custGeom>
              <a:avLst/>
              <a:gdLst/>
              <a:ahLst/>
              <a:cxnLst/>
              <a:rect l="l" t="t" r="r" b="b"/>
              <a:pathLst>
                <a:path w="1762591" h="228360">
                  <a:moveTo>
                    <a:pt x="25450" y="0"/>
                  </a:moveTo>
                  <a:lnTo>
                    <a:pt x="1737141" y="0"/>
                  </a:lnTo>
                  <a:cubicBezTo>
                    <a:pt x="1743891" y="0"/>
                    <a:pt x="1750364" y="2681"/>
                    <a:pt x="1755137" y="7454"/>
                  </a:cubicBezTo>
                  <a:cubicBezTo>
                    <a:pt x="1759910" y="12227"/>
                    <a:pt x="1762591" y="18700"/>
                    <a:pt x="1762591" y="25450"/>
                  </a:cubicBezTo>
                  <a:lnTo>
                    <a:pt x="1762591" y="202910"/>
                  </a:lnTo>
                  <a:cubicBezTo>
                    <a:pt x="1762591" y="209659"/>
                    <a:pt x="1759910" y="216133"/>
                    <a:pt x="1755137" y="220906"/>
                  </a:cubicBezTo>
                  <a:cubicBezTo>
                    <a:pt x="1750364" y="225679"/>
                    <a:pt x="1743891" y="228360"/>
                    <a:pt x="1737141" y="228360"/>
                  </a:cubicBezTo>
                  <a:lnTo>
                    <a:pt x="25450" y="228360"/>
                  </a:lnTo>
                  <a:cubicBezTo>
                    <a:pt x="18700" y="228360"/>
                    <a:pt x="12227" y="225679"/>
                    <a:pt x="7454" y="220906"/>
                  </a:cubicBezTo>
                  <a:cubicBezTo>
                    <a:pt x="2681" y="216133"/>
                    <a:pt x="0" y="209659"/>
                    <a:pt x="0" y="202910"/>
                  </a:cubicBezTo>
                  <a:lnTo>
                    <a:pt x="0" y="25450"/>
                  </a:lnTo>
                  <a:cubicBezTo>
                    <a:pt x="0" y="18700"/>
                    <a:pt x="2681" y="12227"/>
                    <a:pt x="7454" y="7454"/>
                  </a:cubicBezTo>
                  <a:cubicBezTo>
                    <a:pt x="12227" y="2681"/>
                    <a:pt x="18700" y="0"/>
                    <a:pt x="25450" y="0"/>
                  </a:cubicBezTo>
                  <a:close/>
                </a:path>
              </a:pathLst>
            </a:custGeom>
            <a:solidFill>
              <a:srgbClr val="058B84"/>
            </a:solidFill>
          </p:spPr>
          <p:txBody>
            <a:bodyPr/>
            <a:lstStyle/>
            <a:p>
              <a:endParaRPr lang="en-GB"/>
            </a:p>
          </p:txBody>
        </p:sp>
        <p:sp>
          <p:nvSpPr>
            <p:cNvPr id="8" name="TextBox 8"/>
            <p:cNvSpPr txBox="1"/>
            <p:nvPr/>
          </p:nvSpPr>
          <p:spPr>
            <a:xfrm>
              <a:off x="0" y="-38100"/>
              <a:ext cx="1762591" cy="266460"/>
            </a:xfrm>
            <a:prstGeom prst="rect">
              <a:avLst/>
            </a:prstGeom>
          </p:spPr>
          <p:txBody>
            <a:bodyPr lIns="50800" tIns="50800" rIns="50800" bIns="50800" rtlCol="0" anchor="ctr"/>
            <a:lstStyle/>
            <a:p>
              <a:pPr algn="ctr">
                <a:lnSpc>
                  <a:spcPts val="2659"/>
                </a:lnSpc>
                <a:spcBef>
                  <a:spcPct val="0"/>
                </a:spcBef>
              </a:pPr>
              <a:endParaRPr/>
            </a:p>
          </p:txBody>
        </p:sp>
      </p:grpSp>
      <p:sp>
        <p:nvSpPr>
          <p:cNvPr id="9" name="Freeform 9"/>
          <p:cNvSpPr/>
          <p:nvPr/>
        </p:nvSpPr>
        <p:spPr>
          <a:xfrm>
            <a:off x="7347417" y="5067732"/>
            <a:ext cx="3734296" cy="3734296"/>
          </a:xfrm>
          <a:custGeom>
            <a:avLst/>
            <a:gdLst/>
            <a:ahLst/>
            <a:cxnLst/>
            <a:rect l="l" t="t" r="r" b="b"/>
            <a:pathLst>
              <a:path w="3734296" h="3734296">
                <a:moveTo>
                  <a:pt x="0" y="0"/>
                </a:moveTo>
                <a:lnTo>
                  <a:pt x="3734297" y="0"/>
                </a:lnTo>
                <a:lnTo>
                  <a:pt x="3734297" y="3734296"/>
                </a:lnTo>
                <a:lnTo>
                  <a:pt x="0" y="3734296"/>
                </a:lnTo>
                <a:lnTo>
                  <a:pt x="0" y="0"/>
                </a:lnTo>
                <a:close/>
              </a:path>
            </a:pathLst>
          </a:custGeom>
          <a:blipFill>
            <a:blip r:embed="rId4"/>
            <a:stretch>
              <a:fillRect/>
            </a:stretch>
          </a:blipFill>
        </p:spPr>
        <p:txBody>
          <a:bodyPr/>
          <a:lstStyle/>
          <a:p>
            <a:endParaRPr lang="en-GB"/>
          </a:p>
        </p:txBody>
      </p:sp>
      <p:sp>
        <p:nvSpPr>
          <p:cNvPr id="10" name="TextBox 10"/>
          <p:cNvSpPr txBox="1"/>
          <p:nvPr/>
        </p:nvSpPr>
        <p:spPr>
          <a:xfrm>
            <a:off x="3167533" y="1528763"/>
            <a:ext cx="11971983" cy="3751046"/>
          </a:xfrm>
          <a:prstGeom prst="rect">
            <a:avLst/>
          </a:prstGeom>
        </p:spPr>
        <p:txBody>
          <a:bodyPr lIns="0" tIns="0" rIns="0" bIns="0" rtlCol="0" anchor="t">
            <a:spAutoFit/>
          </a:bodyPr>
          <a:lstStyle/>
          <a:p>
            <a:pPr algn="ctr">
              <a:lnSpc>
                <a:spcPts val="15068"/>
              </a:lnSpc>
            </a:pPr>
            <a:r>
              <a:rPr lang="en-US" sz="10763" b="1">
                <a:solidFill>
                  <a:srgbClr val="058B84"/>
                </a:solidFill>
                <a:latin typeface="Sansita Ultra-Bold"/>
                <a:ea typeface="Sansita Ultra-Bold"/>
                <a:cs typeface="Sansita Ultra-Bold"/>
                <a:sym typeface="Sansita Ultra-Bold"/>
              </a:rPr>
              <a:t>Parent Welcome Meeting </a:t>
            </a:r>
          </a:p>
        </p:txBody>
      </p:sp>
      <p:sp>
        <p:nvSpPr>
          <p:cNvPr id="11" name="TextBox 11"/>
          <p:cNvSpPr txBox="1"/>
          <p:nvPr/>
        </p:nvSpPr>
        <p:spPr>
          <a:xfrm>
            <a:off x="6811459" y="8697253"/>
            <a:ext cx="4665082" cy="953245"/>
          </a:xfrm>
          <a:prstGeom prst="rect">
            <a:avLst/>
          </a:prstGeom>
        </p:spPr>
        <p:txBody>
          <a:bodyPr lIns="0" tIns="0" rIns="0" bIns="0" rtlCol="0" anchor="t">
            <a:spAutoFit/>
          </a:bodyPr>
          <a:lstStyle/>
          <a:p>
            <a:pPr algn="ctr">
              <a:lnSpc>
                <a:spcPts val="7827"/>
              </a:lnSpc>
              <a:spcBef>
                <a:spcPct val="0"/>
              </a:spcBef>
            </a:pPr>
            <a:r>
              <a:rPr lang="en-US" sz="5591">
                <a:solidFill>
                  <a:srgbClr val="F7F7F7"/>
                </a:solidFill>
                <a:latin typeface="Iffat"/>
                <a:ea typeface="Iffat"/>
                <a:cs typeface="Iffat"/>
                <a:sym typeface="Iffat"/>
              </a:rPr>
              <a:t>2026-2027</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354069" y="1911980"/>
            <a:ext cx="15933931" cy="8242844"/>
          </a:xfrm>
          <a:prstGeom prst="rect">
            <a:avLst/>
          </a:prstGeom>
        </p:spPr>
        <p:txBody>
          <a:bodyPr lIns="0" tIns="0" rIns="0" bIns="0" rtlCol="0" anchor="t">
            <a:spAutoFit/>
          </a:bodyPr>
          <a:lstStyle/>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Head of School- Miss Bullock</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Assistant Head of School- Mrs Sanders</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SENDco-Miss Swift</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School Administrators-Mrs Turner, Mrs Lake, Mrs Cox</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Nursery Leader-Mrs Rowe</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Reception Teachers- Mrs Grant, Mrs Kistle</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KS1 Teachers- Mrs Taylor, Miss Welch, Miss Debes</a:t>
            </a:r>
          </a:p>
          <a:p>
            <a:pPr algn="l">
              <a:lnSpc>
                <a:spcPts val="4061"/>
              </a:lnSpc>
            </a:pPr>
            <a:endParaRPr lang="en-US" sz="3658" b="1">
              <a:solidFill>
                <a:srgbClr val="058B84"/>
              </a:solidFill>
              <a:latin typeface="Sansita Ultra-Bold"/>
              <a:ea typeface="Sansita Ultra-Bold"/>
              <a:cs typeface="Sansita Ultra-Bold"/>
              <a:sym typeface="Sansita Ultra-Bold"/>
            </a:endParaRPr>
          </a:p>
          <a:p>
            <a:pPr marL="789924" lvl="1" indent="-394962" algn="l">
              <a:lnSpc>
                <a:spcPts val="4061"/>
              </a:lnSpc>
              <a:buFont typeface="Arial"/>
              <a:buChar char="•"/>
            </a:pPr>
            <a:r>
              <a:rPr lang="en-US" sz="3658" b="1">
                <a:solidFill>
                  <a:srgbClr val="058B84"/>
                </a:solidFill>
                <a:latin typeface="Sansita Ultra-Bold"/>
                <a:ea typeface="Sansita Ultra-Bold"/>
                <a:cs typeface="Sansita Ultra-Bold"/>
                <a:sym typeface="Sansita Ultra-Bold"/>
              </a:rPr>
              <a:t>KS2 Teachers- Miss Clark, Mrs Walters, Mr Walker, Miss Munson, Mr Hayne, Miss Vickery, Mrs Waite</a:t>
            </a:r>
          </a:p>
        </p:txBody>
      </p:sp>
      <p:sp>
        <p:nvSpPr>
          <p:cNvPr id="7" name="Freeform 7"/>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8" name="TextBox 8"/>
          <p:cNvSpPr txBox="1"/>
          <p:nvPr/>
        </p:nvSpPr>
        <p:spPr>
          <a:xfrm>
            <a:off x="4925766" y="503110"/>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School Staff</a:t>
            </a:r>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5091231" y="66675"/>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School Staff</a:t>
            </a:r>
          </a:p>
        </p:txBody>
      </p:sp>
      <p:sp>
        <p:nvSpPr>
          <p:cNvPr id="7" name="TextBox 7"/>
          <p:cNvSpPr txBox="1"/>
          <p:nvPr/>
        </p:nvSpPr>
        <p:spPr>
          <a:xfrm>
            <a:off x="1509823" y="1613150"/>
            <a:ext cx="14719436" cy="8444105"/>
          </a:xfrm>
          <a:prstGeom prst="rect">
            <a:avLst/>
          </a:prstGeom>
        </p:spPr>
        <p:txBody>
          <a:bodyPr lIns="0" tIns="0" rIns="0" bIns="0" rtlCol="0" anchor="t">
            <a:spAutoFit/>
          </a:bodyPr>
          <a:lstStyle/>
          <a:p>
            <a:pPr marL="993172" lvl="1" indent="-496586" algn="l">
              <a:lnSpc>
                <a:spcPts val="5106"/>
              </a:lnSpc>
              <a:buFont typeface="Arial"/>
              <a:buChar char="•"/>
            </a:pPr>
            <a:r>
              <a:rPr lang="en-US" sz="4600" b="1" dirty="0">
                <a:solidFill>
                  <a:srgbClr val="058B84"/>
                </a:solidFill>
                <a:latin typeface="Sansita Ultra-Bold"/>
                <a:ea typeface="Sansita Ultra-Bold"/>
                <a:cs typeface="Sansita Ultra-Bold"/>
                <a:sym typeface="Sansita Ultra-Bold"/>
              </a:rPr>
              <a:t>Nursery support staff-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Vercoe,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Simmons,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Annear</a:t>
            </a:r>
          </a:p>
          <a:p>
            <a:pPr algn="l">
              <a:lnSpc>
                <a:spcPts val="5106"/>
              </a:lnSpc>
            </a:pPr>
            <a:endParaRPr lang="en-US" sz="4600" b="1" dirty="0">
              <a:solidFill>
                <a:srgbClr val="058B84"/>
              </a:solidFill>
              <a:latin typeface="Sansita Ultra-Bold"/>
              <a:ea typeface="Sansita Ultra-Bold"/>
              <a:cs typeface="Sansita Ultra-Bold"/>
              <a:sym typeface="Sansita Ultra-Bold"/>
            </a:endParaRPr>
          </a:p>
          <a:p>
            <a:pPr marL="993172" lvl="1" indent="-496586" algn="l">
              <a:lnSpc>
                <a:spcPts val="5106"/>
              </a:lnSpc>
              <a:buFont typeface="Arial"/>
              <a:buChar char="•"/>
            </a:pPr>
            <a:r>
              <a:rPr lang="en-US" sz="4600" b="1" dirty="0">
                <a:solidFill>
                  <a:srgbClr val="058B84"/>
                </a:solidFill>
                <a:latin typeface="Sansita Ultra-Bold"/>
                <a:ea typeface="Sansita Ultra-Bold"/>
                <a:cs typeface="Sansita Ultra-Bold"/>
                <a:sym typeface="Sansita Ultra-Bold"/>
              </a:rPr>
              <a:t>Reception support staff-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Thomas,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Hart</a:t>
            </a:r>
          </a:p>
          <a:p>
            <a:pPr algn="l">
              <a:lnSpc>
                <a:spcPts val="5106"/>
              </a:lnSpc>
            </a:pPr>
            <a:endParaRPr lang="en-US" sz="4600" b="1" dirty="0">
              <a:solidFill>
                <a:srgbClr val="058B84"/>
              </a:solidFill>
              <a:latin typeface="Sansita Ultra-Bold"/>
              <a:ea typeface="Sansita Ultra-Bold"/>
              <a:cs typeface="Sansita Ultra-Bold"/>
              <a:sym typeface="Sansita Ultra-Bold"/>
            </a:endParaRPr>
          </a:p>
          <a:p>
            <a:pPr marL="993172" lvl="1" indent="-496586" algn="l">
              <a:lnSpc>
                <a:spcPts val="5106"/>
              </a:lnSpc>
              <a:buFont typeface="Arial"/>
              <a:buChar char="•"/>
            </a:pPr>
            <a:r>
              <a:rPr lang="en-US" sz="4600" b="1" dirty="0">
                <a:solidFill>
                  <a:srgbClr val="058B84"/>
                </a:solidFill>
                <a:latin typeface="Sansita Ultra-Bold"/>
                <a:ea typeface="Sansita Ultra-Bold"/>
                <a:cs typeface="Sansita Ultra-Bold"/>
                <a:sym typeface="Sansita Ultra-Bold"/>
              </a:rPr>
              <a:t>KS1 support staff-: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Hemley, Miss Chellew,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Bowes,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Best</a:t>
            </a:r>
          </a:p>
          <a:p>
            <a:pPr algn="l">
              <a:lnSpc>
                <a:spcPts val="5106"/>
              </a:lnSpc>
            </a:pPr>
            <a:endParaRPr lang="en-US" sz="4600" b="1" dirty="0">
              <a:solidFill>
                <a:srgbClr val="058B84"/>
              </a:solidFill>
              <a:latin typeface="Sansita Ultra-Bold"/>
              <a:ea typeface="Sansita Ultra-Bold"/>
              <a:cs typeface="Sansita Ultra-Bold"/>
              <a:sym typeface="Sansita Ultra-Bold"/>
            </a:endParaRPr>
          </a:p>
          <a:p>
            <a:pPr marL="993172" lvl="1" indent="-496586" algn="l">
              <a:lnSpc>
                <a:spcPts val="5106"/>
              </a:lnSpc>
              <a:buFont typeface="Arial"/>
              <a:buChar char="•"/>
            </a:pPr>
            <a:r>
              <a:rPr lang="en-US" sz="4600" b="1" dirty="0">
                <a:solidFill>
                  <a:srgbClr val="058B84"/>
                </a:solidFill>
                <a:latin typeface="Sansita Ultra-Bold"/>
                <a:ea typeface="Sansita Ultra-Bold"/>
                <a:cs typeface="Sansita Ultra-Bold"/>
                <a:sym typeface="Sansita Ultra-Bold"/>
              </a:rPr>
              <a:t>KS2 support staff- Miss Collins,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Green,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Eaton, Miss Dowrick, Miss Moore,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Garrett,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Hooper, Miss Best,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a:t>
            </a:r>
            <a:r>
              <a:rPr lang="en-US" sz="4600" b="1" dirty="0" err="1">
                <a:solidFill>
                  <a:srgbClr val="058B84"/>
                </a:solidFill>
                <a:latin typeface="Sansita Ultra-Bold"/>
                <a:ea typeface="Sansita Ultra-Bold"/>
                <a:cs typeface="Sansita Ultra-Bold"/>
                <a:sym typeface="Sansita Ultra-Bold"/>
              </a:rPr>
              <a:t>Pagram</a:t>
            </a:r>
            <a:r>
              <a:rPr lang="en-US" sz="4600" b="1" dirty="0">
                <a:solidFill>
                  <a:srgbClr val="058B84"/>
                </a:solidFill>
                <a:latin typeface="Sansita Ultra-Bold"/>
                <a:ea typeface="Sansita Ultra-Bold"/>
                <a:cs typeface="Sansita Ultra-Bold"/>
                <a:sym typeface="Sansita Ultra-Bold"/>
              </a:rPr>
              <a:t>, </a:t>
            </a:r>
            <a:r>
              <a:rPr lang="en-US" sz="4600" b="1" dirty="0" err="1">
                <a:solidFill>
                  <a:srgbClr val="058B84"/>
                </a:solidFill>
                <a:latin typeface="Sansita Ultra-Bold"/>
                <a:ea typeface="Sansita Ultra-Bold"/>
                <a:cs typeface="Sansita Ultra-Bold"/>
                <a:sym typeface="Sansita Ultra-Bold"/>
              </a:rPr>
              <a:t>Mrs</a:t>
            </a:r>
            <a:r>
              <a:rPr lang="en-US" sz="4600" b="1" dirty="0">
                <a:solidFill>
                  <a:srgbClr val="058B84"/>
                </a:solidFill>
                <a:latin typeface="Sansita Ultra-Bold"/>
                <a:ea typeface="Sansita Ultra-Bold"/>
                <a:cs typeface="Sansita Ultra-Bold"/>
                <a:sym typeface="Sansita Ultra-Bold"/>
              </a:rPr>
              <a:t> Heard</a:t>
            </a:r>
          </a:p>
          <a:p>
            <a:pPr algn="l">
              <a:lnSpc>
                <a:spcPts val="5106"/>
              </a:lnSpc>
            </a:pPr>
            <a:endParaRPr lang="en-US" sz="4600" b="1" dirty="0">
              <a:solidFill>
                <a:srgbClr val="058B84"/>
              </a:solidFill>
              <a:latin typeface="Sansita Ultra-Bold"/>
              <a:ea typeface="Sansita Ultra-Bold"/>
              <a:cs typeface="Sansita Ultra-Bold"/>
              <a:sym typeface="Sansita Ultra-Bold"/>
            </a:endParaRPr>
          </a:p>
          <a:p>
            <a:pPr marL="993172" lvl="1" indent="-496586" algn="l">
              <a:lnSpc>
                <a:spcPts val="5106"/>
              </a:lnSpc>
              <a:buFont typeface="Arial"/>
              <a:buChar char="•"/>
            </a:pPr>
            <a:r>
              <a:rPr lang="en-US" sz="4600" b="1" dirty="0">
                <a:solidFill>
                  <a:srgbClr val="058B84"/>
                </a:solidFill>
                <a:latin typeface="Sansita Ultra-Bold"/>
                <a:ea typeface="Sansita Ultra-Bold"/>
                <a:cs typeface="Sansita Ultra-Bold"/>
                <a:sym typeface="Sansita Ultra-Bold"/>
              </a:rPr>
              <a:t>Sports coach- </a:t>
            </a:r>
            <a:r>
              <a:rPr lang="en-US" sz="4600" b="1" dirty="0" err="1">
                <a:solidFill>
                  <a:srgbClr val="058B84"/>
                </a:solidFill>
                <a:latin typeface="Sansita Ultra-Bold"/>
                <a:ea typeface="Sansita Ultra-Bold"/>
                <a:cs typeface="Sansita Ultra-Bold"/>
                <a:sym typeface="Sansita Ultra-Bold"/>
              </a:rPr>
              <a:t>Mr</a:t>
            </a:r>
            <a:r>
              <a:rPr lang="en-US" sz="4600" b="1" dirty="0">
                <a:solidFill>
                  <a:srgbClr val="058B84"/>
                </a:solidFill>
                <a:latin typeface="Sansita Ultra-Bold"/>
                <a:ea typeface="Sansita Ultra-Bold"/>
                <a:cs typeface="Sansita Ultra-Bold"/>
                <a:sym typeface="Sansita Ultra-Bold"/>
              </a:rPr>
              <a:t> Webb</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224374" y="-387156"/>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0107387" y="2070721"/>
            <a:ext cx="2350395" cy="3524491"/>
          </a:xfrm>
          <a:custGeom>
            <a:avLst/>
            <a:gdLst/>
            <a:ahLst/>
            <a:cxnLst/>
            <a:rect l="l" t="t" r="r" b="b"/>
            <a:pathLst>
              <a:path w="2350395" h="3524491">
                <a:moveTo>
                  <a:pt x="0" y="0"/>
                </a:moveTo>
                <a:lnTo>
                  <a:pt x="2350395" y="0"/>
                </a:lnTo>
                <a:lnTo>
                  <a:pt x="2350395" y="3524491"/>
                </a:lnTo>
                <a:lnTo>
                  <a:pt x="0" y="3524491"/>
                </a:lnTo>
                <a:lnTo>
                  <a:pt x="0" y="0"/>
                </a:lnTo>
                <a:close/>
              </a:path>
            </a:pathLst>
          </a:custGeom>
          <a:blipFill>
            <a:blip r:embed="rId4"/>
            <a:stretch>
              <a:fillRect/>
            </a:stretch>
          </a:blipFill>
        </p:spPr>
        <p:txBody>
          <a:bodyPr/>
          <a:lstStyle/>
          <a:p>
            <a:endParaRPr lang="en-GB"/>
          </a:p>
        </p:txBody>
      </p:sp>
      <p:sp>
        <p:nvSpPr>
          <p:cNvPr id="7" name="Freeform 7"/>
          <p:cNvSpPr/>
          <p:nvPr/>
        </p:nvSpPr>
        <p:spPr>
          <a:xfrm>
            <a:off x="2342691" y="1973990"/>
            <a:ext cx="2414902" cy="3621222"/>
          </a:xfrm>
          <a:custGeom>
            <a:avLst/>
            <a:gdLst/>
            <a:ahLst/>
            <a:cxnLst/>
            <a:rect l="l" t="t" r="r" b="b"/>
            <a:pathLst>
              <a:path w="2414902" h="3621222">
                <a:moveTo>
                  <a:pt x="0" y="0"/>
                </a:moveTo>
                <a:lnTo>
                  <a:pt x="2414903" y="0"/>
                </a:lnTo>
                <a:lnTo>
                  <a:pt x="2414903" y="3621222"/>
                </a:lnTo>
                <a:lnTo>
                  <a:pt x="0" y="3621222"/>
                </a:lnTo>
                <a:lnTo>
                  <a:pt x="0" y="0"/>
                </a:lnTo>
                <a:close/>
              </a:path>
            </a:pathLst>
          </a:custGeom>
          <a:blipFill>
            <a:blip r:embed="rId5"/>
            <a:stretch>
              <a:fillRect/>
            </a:stretch>
          </a:blipFill>
        </p:spPr>
        <p:txBody>
          <a:bodyPr/>
          <a:lstStyle/>
          <a:p>
            <a:endParaRPr lang="en-GB"/>
          </a:p>
        </p:txBody>
      </p:sp>
      <p:sp>
        <p:nvSpPr>
          <p:cNvPr id="8" name="Freeform 8"/>
          <p:cNvSpPr/>
          <p:nvPr/>
        </p:nvSpPr>
        <p:spPr>
          <a:xfrm>
            <a:off x="305924" y="6051800"/>
            <a:ext cx="2407796" cy="3610566"/>
          </a:xfrm>
          <a:custGeom>
            <a:avLst/>
            <a:gdLst/>
            <a:ahLst/>
            <a:cxnLst/>
            <a:rect l="l" t="t" r="r" b="b"/>
            <a:pathLst>
              <a:path w="2407796" h="3610566">
                <a:moveTo>
                  <a:pt x="0" y="0"/>
                </a:moveTo>
                <a:lnTo>
                  <a:pt x="2407797" y="0"/>
                </a:lnTo>
                <a:lnTo>
                  <a:pt x="2407797" y="3610566"/>
                </a:lnTo>
                <a:lnTo>
                  <a:pt x="0" y="3610566"/>
                </a:lnTo>
                <a:lnTo>
                  <a:pt x="0" y="0"/>
                </a:lnTo>
                <a:close/>
              </a:path>
            </a:pathLst>
          </a:custGeom>
          <a:blipFill>
            <a:blip r:embed="rId6"/>
            <a:stretch>
              <a:fillRect/>
            </a:stretch>
          </a:blipFill>
        </p:spPr>
        <p:txBody>
          <a:bodyPr/>
          <a:lstStyle/>
          <a:p>
            <a:endParaRPr lang="en-GB"/>
          </a:p>
        </p:txBody>
      </p:sp>
      <p:sp>
        <p:nvSpPr>
          <p:cNvPr id="9" name="TextBox 9"/>
          <p:cNvSpPr txBox="1"/>
          <p:nvPr/>
        </p:nvSpPr>
        <p:spPr>
          <a:xfrm>
            <a:off x="12766749" y="2141186"/>
            <a:ext cx="4116432" cy="3608140"/>
          </a:xfrm>
          <a:prstGeom prst="rect">
            <a:avLst/>
          </a:prstGeom>
        </p:spPr>
        <p:txBody>
          <a:bodyPr lIns="0" tIns="0" rIns="0" bIns="0" rtlCol="0" anchor="t">
            <a:spAutoFit/>
          </a:bodyPr>
          <a:lstStyle/>
          <a:p>
            <a:pPr algn="l">
              <a:lnSpc>
                <a:spcPts val="4111"/>
              </a:lnSpc>
            </a:pPr>
            <a:r>
              <a:rPr lang="en-US" sz="3288" b="1">
                <a:solidFill>
                  <a:srgbClr val="058B84"/>
                </a:solidFill>
                <a:latin typeface="Sansita Bold"/>
                <a:ea typeface="Sansita Bold"/>
                <a:cs typeface="Sansita Bold"/>
                <a:sym typeface="Sansita Bold"/>
              </a:rPr>
              <a:t>Deputy Designated Safeguarding Lead</a:t>
            </a:r>
          </a:p>
          <a:p>
            <a:pPr algn="l">
              <a:lnSpc>
                <a:spcPts val="4111"/>
              </a:lnSpc>
            </a:pPr>
            <a:endParaRPr lang="en-US" sz="3288" b="1">
              <a:solidFill>
                <a:srgbClr val="058B84"/>
              </a:solidFill>
              <a:latin typeface="Sansita Bold"/>
              <a:ea typeface="Sansita Bold"/>
              <a:cs typeface="Sansita Bold"/>
              <a:sym typeface="Sansita Bold"/>
            </a:endParaRPr>
          </a:p>
          <a:p>
            <a:pPr algn="l">
              <a:lnSpc>
                <a:spcPts val="4111"/>
              </a:lnSpc>
            </a:pPr>
            <a:r>
              <a:rPr lang="en-US" sz="3288" b="1">
                <a:solidFill>
                  <a:srgbClr val="058B84"/>
                </a:solidFill>
                <a:latin typeface="Sansita Bold"/>
                <a:ea typeface="Sansita Bold"/>
                <a:cs typeface="Sansita Bold"/>
                <a:sym typeface="Sansita Bold"/>
              </a:rPr>
              <a:t>Miss Bullock</a:t>
            </a:r>
          </a:p>
          <a:p>
            <a:pPr algn="l">
              <a:lnSpc>
                <a:spcPts val="4111"/>
              </a:lnSpc>
            </a:pPr>
            <a:r>
              <a:rPr lang="en-US" sz="3288" b="1">
                <a:solidFill>
                  <a:srgbClr val="058B84"/>
                </a:solidFill>
                <a:latin typeface="Sansita Bold"/>
                <a:ea typeface="Sansita Bold"/>
                <a:cs typeface="Sansita Bold"/>
                <a:sym typeface="Sansita Bold"/>
              </a:rPr>
              <a:t>Head of School</a:t>
            </a:r>
          </a:p>
          <a:p>
            <a:pPr algn="l">
              <a:lnSpc>
                <a:spcPts val="4111"/>
              </a:lnSpc>
            </a:pPr>
            <a:endParaRPr lang="en-US" sz="3288" b="1">
              <a:solidFill>
                <a:srgbClr val="058B84"/>
              </a:solidFill>
              <a:latin typeface="Sansita Bold"/>
              <a:ea typeface="Sansita Bold"/>
              <a:cs typeface="Sansita Bold"/>
              <a:sym typeface="Sansita Bold"/>
            </a:endParaRPr>
          </a:p>
          <a:p>
            <a:pPr algn="just">
              <a:lnSpc>
                <a:spcPts val="4111"/>
              </a:lnSpc>
            </a:pPr>
            <a:endParaRPr lang="en-US" sz="3288" b="1">
              <a:solidFill>
                <a:srgbClr val="058B84"/>
              </a:solidFill>
              <a:latin typeface="Sansita Bold"/>
              <a:ea typeface="Sansita Bold"/>
              <a:cs typeface="Sansita Bold"/>
              <a:sym typeface="Sansita Bold"/>
            </a:endParaRPr>
          </a:p>
        </p:txBody>
      </p:sp>
      <p:sp>
        <p:nvSpPr>
          <p:cNvPr id="10" name="Freeform 10"/>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7"/>
            <a:stretch>
              <a:fillRect/>
            </a:stretch>
          </a:blipFill>
        </p:spPr>
        <p:txBody>
          <a:bodyPr/>
          <a:lstStyle/>
          <a:p>
            <a:endParaRPr lang="en-GB"/>
          </a:p>
        </p:txBody>
      </p:sp>
      <p:sp>
        <p:nvSpPr>
          <p:cNvPr id="11" name="Freeform 11"/>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7"/>
            <a:stretch>
              <a:fillRect/>
            </a:stretch>
          </a:blipFill>
        </p:spPr>
        <p:txBody>
          <a:bodyPr/>
          <a:lstStyle/>
          <a:p>
            <a:endParaRPr lang="en-GB"/>
          </a:p>
        </p:txBody>
      </p:sp>
      <p:sp>
        <p:nvSpPr>
          <p:cNvPr id="12" name="Freeform 12"/>
          <p:cNvSpPr/>
          <p:nvPr/>
        </p:nvSpPr>
        <p:spPr>
          <a:xfrm>
            <a:off x="6395012" y="6074738"/>
            <a:ext cx="2555578" cy="3564690"/>
          </a:xfrm>
          <a:custGeom>
            <a:avLst/>
            <a:gdLst/>
            <a:ahLst/>
            <a:cxnLst/>
            <a:rect l="l" t="t" r="r" b="b"/>
            <a:pathLst>
              <a:path w="2555578" h="3564690">
                <a:moveTo>
                  <a:pt x="0" y="0"/>
                </a:moveTo>
                <a:lnTo>
                  <a:pt x="2555578" y="0"/>
                </a:lnTo>
                <a:lnTo>
                  <a:pt x="2555578" y="3564690"/>
                </a:lnTo>
                <a:lnTo>
                  <a:pt x="0" y="3564690"/>
                </a:lnTo>
                <a:lnTo>
                  <a:pt x="0" y="0"/>
                </a:lnTo>
                <a:close/>
              </a:path>
            </a:pathLst>
          </a:custGeom>
          <a:blipFill>
            <a:blip r:embed="rId8"/>
            <a:stretch>
              <a:fillRect l="-2307" r="-2307"/>
            </a:stretch>
          </a:blipFill>
        </p:spPr>
        <p:txBody>
          <a:bodyPr/>
          <a:lstStyle/>
          <a:p>
            <a:endParaRPr lang="en-GB"/>
          </a:p>
        </p:txBody>
      </p:sp>
      <p:sp>
        <p:nvSpPr>
          <p:cNvPr id="13" name="Freeform 13"/>
          <p:cNvSpPr/>
          <p:nvPr/>
        </p:nvSpPr>
        <p:spPr>
          <a:xfrm>
            <a:off x="12269587" y="6220302"/>
            <a:ext cx="2413045" cy="3442064"/>
          </a:xfrm>
          <a:custGeom>
            <a:avLst/>
            <a:gdLst/>
            <a:ahLst/>
            <a:cxnLst/>
            <a:rect l="l" t="t" r="r" b="b"/>
            <a:pathLst>
              <a:path w="2413045" h="3442064">
                <a:moveTo>
                  <a:pt x="0" y="0"/>
                </a:moveTo>
                <a:lnTo>
                  <a:pt x="2413045" y="0"/>
                </a:lnTo>
                <a:lnTo>
                  <a:pt x="2413045" y="3442064"/>
                </a:lnTo>
                <a:lnTo>
                  <a:pt x="0" y="3442064"/>
                </a:lnTo>
                <a:lnTo>
                  <a:pt x="0" y="0"/>
                </a:lnTo>
                <a:close/>
              </a:path>
            </a:pathLst>
          </a:custGeom>
          <a:blipFill>
            <a:blip r:embed="rId9"/>
            <a:stretch>
              <a:fillRect l="-2778" r="-2778"/>
            </a:stretch>
          </a:blipFill>
        </p:spPr>
        <p:txBody>
          <a:bodyPr/>
          <a:lstStyle/>
          <a:p>
            <a:endParaRPr lang="en-GB"/>
          </a:p>
        </p:txBody>
      </p:sp>
      <p:sp>
        <p:nvSpPr>
          <p:cNvPr id="14" name="TextBox 14"/>
          <p:cNvSpPr txBox="1"/>
          <p:nvPr/>
        </p:nvSpPr>
        <p:spPr>
          <a:xfrm>
            <a:off x="5135532" y="738193"/>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Safeguarding Team</a:t>
            </a:r>
          </a:p>
        </p:txBody>
      </p:sp>
      <p:sp>
        <p:nvSpPr>
          <p:cNvPr id="15" name="TextBox 15"/>
          <p:cNvSpPr txBox="1"/>
          <p:nvPr/>
        </p:nvSpPr>
        <p:spPr>
          <a:xfrm>
            <a:off x="5027568" y="2141186"/>
            <a:ext cx="4116432" cy="3608140"/>
          </a:xfrm>
          <a:prstGeom prst="rect">
            <a:avLst/>
          </a:prstGeom>
        </p:spPr>
        <p:txBody>
          <a:bodyPr lIns="0" tIns="0" rIns="0" bIns="0" rtlCol="0" anchor="t">
            <a:spAutoFit/>
          </a:bodyPr>
          <a:lstStyle/>
          <a:p>
            <a:pPr algn="l">
              <a:lnSpc>
                <a:spcPts val="4111"/>
              </a:lnSpc>
            </a:pPr>
            <a:r>
              <a:rPr lang="en-US" sz="3288" b="1">
                <a:solidFill>
                  <a:srgbClr val="058B84"/>
                </a:solidFill>
                <a:latin typeface="Sansita Bold"/>
                <a:ea typeface="Sansita Bold"/>
                <a:cs typeface="Sansita Bold"/>
                <a:sym typeface="Sansita Bold"/>
              </a:rPr>
              <a:t>Designated Safeguarding Lead</a:t>
            </a:r>
          </a:p>
          <a:p>
            <a:pPr algn="l">
              <a:lnSpc>
                <a:spcPts val="4111"/>
              </a:lnSpc>
            </a:pPr>
            <a:endParaRPr lang="en-US" sz="3288" b="1">
              <a:solidFill>
                <a:srgbClr val="058B84"/>
              </a:solidFill>
              <a:latin typeface="Sansita Bold"/>
              <a:ea typeface="Sansita Bold"/>
              <a:cs typeface="Sansita Bold"/>
              <a:sym typeface="Sansita Bold"/>
            </a:endParaRPr>
          </a:p>
          <a:p>
            <a:pPr algn="l">
              <a:lnSpc>
                <a:spcPts val="4111"/>
              </a:lnSpc>
            </a:pPr>
            <a:r>
              <a:rPr lang="en-US" sz="3288" b="1">
                <a:solidFill>
                  <a:srgbClr val="058B84"/>
                </a:solidFill>
                <a:latin typeface="Sansita Bold"/>
                <a:ea typeface="Sansita Bold"/>
                <a:cs typeface="Sansita Bold"/>
                <a:sym typeface="Sansita Bold"/>
              </a:rPr>
              <a:t>Mrs Sanders</a:t>
            </a:r>
          </a:p>
          <a:p>
            <a:pPr algn="l">
              <a:lnSpc>
                <a:spcPts val="4111"/>
              </a:lnSpc>
            </a:pPr>
            <a:r>
              <a:rPr lang="en-US" sz="3288" b="1">
                <a:solidFill>
                  <a:srgbClr val="058B84"/>
                </a:solidFill>
                <a:latin typeface="Sansita Bold"/>
                <a:ea typeface="Sansita Bold"/>
                <a:cs typeface="Sansita Bold"/>
                <a:sym typeface="Sansita Bold"/>
              </a:rPr>
              <a:t>Assistant Head of School</a:t>
            </a:r>
          </a:p>
          <a:p>
            <a:pPr algn="just">
              <a:lnSpc>
                <a:spcPts val="4111"/>
              </a:lnSpc>
            </a:pPr>
            <a:endParaRPr lang="en-US" sz="3288" b="1">
              <a:solidFill>
                <a:srgbClr val="058B84"/>
              </a:solidFill>
              <a:latin typeface="Sansita Bold"/>
              <a:ea typeface="Sansita Bold"/>
              <a:cs typeface="Sansita Bold"/>
              <a:sym typeface="Sansita Bold"/>
            </a:endParaRPr>
          </a:p>
        </p:txBody>
      </p:sp>
      <p:sp>
        <p:nvSpPr>
          <p:cNvPr id="16" name="TextBox 16"/>
          <p:cNvSpPr txBox="1"/>
          <p:nvPr/>
        </p:nvSpPr>
        <p:spPr>
          <a:xfrm>
            <a:off x="5027568" y="2141186"/>
            <a:ext cx="4116432" cy="2579440"/>
          </a:xfrm>
          <a:prstGeom prst="rect">
            <a:avLst/>
          </a:prstGeom>
        </p:spPr>
        <p:txBody>
          <a:bodyPr lIns="0" tIns="0" rIns="0" bIns="0" rtlCol="0" anchor="t">
            <a:spAutoFit/>
          </a:bodyPr>
          <a:lstStyle/>
          <a:p>
            <a:pPr algn="l">
              <a:lnSpc>
                <a:spcPts val="4111"/>
              </a:lnSpc>
            </a:pPr>
            <a:r>
              <a:rPr lang="en-US" sz="3288" b="1">
                <a:solidFill>
                  <a:srgbClr val="058B84"/>
                </a:solidFill>
                <a:latin typeface="Sansita Bold"/>
                <a:ea typeface="Sansita Bold"/>
                <a:cs typeface="Sansita Bold"/>
                <a:sym typeface="Sansita Bold"/>
              </a:rPr>
              <a:t>Designated Safeguarding Lead</a:t>
            </a:r>
          </a:p>
          <a:p>
            <a:pPr algn="l">
              <a:lnSpc>
                <a:spcPts val="4111"/>
              </a:lnSpc>
            </a:pPr>
            <a:endParaRPr lang="en-US" sz="3288" b="1">
              <a:solidFill>
                <a:srgbClr val="058B84"/>
              </a:solidFill>
              <a:latin typeface="Sansita Bold"/>
              <a:ea typeface="Sansita Bold"/>
              <a:cs typeface="Sansita Bold"/>
              <a:sym typeface="Sansita Bold"/>
            </a:endParaRPr>
          </a:p>
          <a:p>
            <a:pPr algn="l">
              <a:lnSpc>
                <a:spcPts val="4111"/>
              </a:lnSpc>
            </a:pPr>
            <a:r>
              <a:rPr lang="en-US" sz="3288" b="1">
                <a:solidFill>
                  <a:srgbClr val="058B84"/>
                </a:solidFill>
                <a:latin typeface="Sansita Bold"/>
                <a:ea typeface="Sansita Bold"/>
                <a:cs typeface="Sansita Bold"/>
                <a:sym typeface="Sansita Bold"/>
              </a:rPr>
              <a:t>Mrs Sanders</a:t>
            </a:r>
          </a:p>
          <a:p>
            <a:pPr algn="just">
              <a:lnSpc>
                <a:spcPts val="4111"/>
              </a:lnSpc>
            </a:pPr>
            <a:endParaRPr lang="en-US" sz="3288" b="1">
              <a:solidFill>
                <a:srgbClr val="058B84"/>
              </a:solidFill>
              <a:latin typeface="Sansita Bold"/>
              <a:ea typeface="Sansita Bold"/>
              <a:cs typeface="Sansita Bold"/>
              <a:sym typeface="Sansita Bold"/>
            </a:endParaRPr>
          </a:p>
        </p:txBody>
      </p:sp>
      <p:sp>
        <p:nvSpPr>
          <p:cNvPr id="17" name="TextBox 17"/>
          <p:cNvSpPr txBox="1"/>
          <p:nvPr/>
        </p:nvSpPr>
        <p:spPr>
          <a:xfrm>
            <a:off x="3071458" y="6422379"/>
            <a:ext cx="3562256" cy="2620645"/>
          </a:xfrm>
          <a:prstGeom prst="rect">
            <a:avLst/>
          </a:prstGeom>
        </p:spPr>
        <p:txBody>
          <a:bodyPr lIns="0" tIns="0" rIns="0" bIns="0" rtlCol="0" anchor="t">
            <a:spAutoFit/>
          </a:bodyPr>
          <a:lstStyle/>
          <a:p>
            <a:pPr algn="l">
              <a:lnSpc>
                <a:spcPts val="3499"/>
              </a:lnSpc>
            </a:pPr>
            <a:r>
              <a:rPr lang="en-US" sz="2799" b="1">
                <a:solidFill>
                  <a:srgbClr val="058B84"/>
                </a:solidFill>
                <a:latin typeface="Sansita Bold"/>
                <a:ea typeface="Sansita Bold"/>
                <a:cs typeface="Sansita Bold"/>
                <a:sym typeface="Sansita Bold"/>
              </a:rPr>
              <a:t>SENDco </a:t>
            </a:r>
          </a:p>
          <a:p>
            <a:pPr algn="l">
              <a:lnSpc>
                <a:spcPts val="3499"/>
              </a:lnSpc>
            </a:pPr>
            <a:endParaRPr lang="en-US" sz="2799" b="1">
              <a:solidFill>
                <a:srgbClr val="058B84"/>
              </a:solidFill>
              <a:latin typeface="Sansita Bold"/>
              <a:ea typeface="Sansita Bold"/>
              <a:cs typeface="Sansita Bold"/>
              <a:sym typeface="Sansita Bold"/>
            </a:endParaRPr>
          </a:p>
          <a:p>
            <a:pPr algn="l">
              <a:lnSpc>
                <a:spcPts val="3499"/>
              </a:lnSpc>
            </a:pPr>
            <a:endParaRPr lang="en-US" sz="2799" b="1">
              <a:solidFill>
                <a:srgbClr val="058B84"/>
              </a:solidFill>
              <a:latin typeface="Sansita Bold"/>
              <a:ea typeface="Sansita Bold"/>
              <a:cs typeface="Sansita Bold"/>
              <a:sym typeface="Sansita Bold"/>
            </a:endParaRPr>
          </a:p>
          <a:p>
            <a:pPr algn="l">
              <a:lnSpc>
                <a:spcPts val="3499"/>
              </a:lnSpc>
            </a:pPr>
            <a:r>
              <a:rPr lang="en-US" sz="2799" b="1">
                <a:solidFill>
                  <a:srgbClr val="058B84"/>
                </a:solidFill>
                <a:latin typeface="Sansita Bold"/>
                <a:ea typeface="Sansita Bold"/>
                <a:cs typeface="Sansita Bold"/>
                <a:sym typeface="Sansita Bold"/>
              </a:rPr>
              <a:t>Miss Swift</a:t>
            </a:r>
          </a:p>
          <a:p>
            <a:pPr algn="l">
              <a:lnSpc>
                <a:spcPts val="3499"/>
              </a:lnSpc>
            </a:pPr>
            <a:endParaRPr lang="en-US" sz="2799" b="1">
              <a:solidFill>
                <a:srgbClr val="058B84"/>
              </a:solidFill>
              <a:latin typeface="Sansita Bold"/>
              <a:ea typeface="Sansita Bold"/>
              <a:cs typeface="Sansita Bold"/>
              <a:sym typeface="Sansita Bold"/>
            </a:endParaRPr>
          </a:p>
          <a:p>
            <a:pPr algn="just">
              <a:lnSpc>
                <a:spcPts val="3499"/>
              </a:lnSpc>
            </a:pPr>
            <a:endParaRPr lang="en-US" sz="2799" b="1">
              <a:solidFill>
                <a:srgbClr val="058B84"/>
              </a:solidFill>
              <a:latin typeface="Sansita Bold"/>
              <a:ea typeface="Sansita Bold"/>
              <a:cs typeface="Sansita Bold"/>
              <a:sym typeface="Sansita Bold"/>
            </a:endParaRPr>
          </a:p>
        </p:txBody>
      </p:sp>
      <p:sp>
        <p:nvSpPr>
          <p:cNvPr id="18" name="TextBox 18"/>
          <p:cNvSpPr txBox="1"/>
          <p:nvPr/>
        </p:nvSpPr>
        <p:spPr>
          <a:xfrm>
            <a:off x="8950590" y="6422379"/>
            <a:ext cx="3365528" cy="3058795"/>
          </a:xfrm>
          <a:prstGeom prst="rect">
            <a:avLst/>
          </a:prstGeom>
        </p:spPr>
        <p:txBody>
          <a:bodyPr lIns="0" tIns="0" rIns="0" bIns="0" rtlCol="0" anchor="t">
            <a:spAutoFit/>
          </a:bodyPr>
          <a:lstStyle/>
          <a:p>
            <a:pPr algn="l">
              <a:lnSpc>
                <a:spcPts val="3499"/>
              </a:lnSpc>
            </a:pPr>
            <a:r>
              <a:rPr lang="en-US" sz="2799" b="1">
                <a:solidFill>
                  <a:srgbClr val="058B84"/>
                </a:solidFill>
                <a:latin typeface="Sansita Bold"/>
                <a:ea typeface="Sansita Bold"/>
                <a:cs typeface="Sansita Bold"/>
                <a:sym typeface="Sansita Bold"/>
              </a:rPr>
              <a:t>Level 3 Safeguarding</a:t>
            </a:r>
          </a:p>
          <a:p>
            <a:pPr algn="l">
              <a:lnSpc>
                <a:spcPts val="3499"/>
              </a:lnSpc>
            </a:pPr>
            <a:endParaRPr lang="en-US" sz="2799" b="1">
              <a:solidFill>
                <a:srgbClr val="058B84"/>
              </a:solidFill>
              <a:latin typeface="Sansita Bold"/>
              <a:ea typeface="Sansita Bold"/>
              <a:cs typeface="Sansita Bold"/>
              <a:sym typeface="Sansita Bold"/>
            </a:endParaRPr>
          </a:p>
          <a:p>
            <a:pPr algn="l">
              <a:lnSpc>
                <a:spcPts val="3499"/>
              </a:lnSpc>
            </a:pPr>
            <a:endParaRPr lang="en-US" sz="2799" b="1">
              <a:solidFill>
                <a:srgbClr val="058B84"/>
              </a:solidFill>
              <a:latin typeface="Sansita Bold"/>
              <a:ea typeface="Sansita Bold"/>
              <a:cs typeface="Sansita Bold"/>
              <a:sym typeface="Sansita Bold"/>
            </a:endParaRPr>
          </a:p>
          <a:p>
            <a:pPr algn="l">
              <a:lnSpc>
                <a:spcPts val="3499"/>
              </a:lnSpc>
            </a:pPr>
            <a:r>
              <a:rPr lang="en-US" sz="2799" b="1">
                <a:solidFill>
                  <a:srgbClr val="058B84"/>
                </a:solidFill>
                <a:latin typeface="Sansita Bold"/>
                <a:ea typeface="Sansita Bold"/>
                <a:cs typeface="Sansita Bold"/>
                <a:sym typeface="Sansita Bold"/>
              </a:rPr>
              <a:t>Mr Walker</a:t>
            </a:r>
          </a:p>
          <a:p>
            <a:pPr algn="l">
              <a:lnSpc>
                <a:spcPts val="3499"/>
              </a:lnSpc>
            </a:pPr>
            <a:r>
              <a:rPr lang="en-US" sz="2799">
                <a:solidFill>
                  <a:srgbClr val="058B84"/>
                </a:solidFill>
                <a:latin typeface="Sansita"/>
                <a:ea typeface="Sansita"/>
                <a:cs typeface="Sansita"/>
                <a:sym typeface="Sansita"/>
              </a:rPr>
              <a:t>Teacher</a:t>
            </a:r>
          </a:p>
          <a:p>
            <a:pPr algn="l">
              <a:lnSpc>
                <a:spcPts val="3499"/>
              </a:lnSpc>
            </a:pPr>
            <a:endParaRPr lang="en-US" sz="2799">
              <a:solidFill>
                <a:srgbClr val="058B84"/>
              </a:solidFill>
              <a:latin typeface="Sansita"/>
              <a:ea typeface="Sansita"/>
              <a:cs typeface="Sansita"/>
              <a:sym typeface="Sansita"/>
            </a:endParaRPr>
          </a:p>
          <a:p>
            <a:pPr algn="just">
              <a:lnSpc>
                <a:spcPts val="3499"/>
              </a:lnSpc>
            </a:pPr>
            <a:endParaRPr lang="en-US" sz="2799">
              <a:solidFill>
                <a:srgbClr val="058B84"/>
              </a:solidFill>
              <a:latin typeface="Sansita"/>
              <a:ea typeface="Sansita"/>
              <a:cs typeface="Sansita"/>
              <a:sym typeface="Sansita"/>
            </a:endParaRPr>
          </a:p>
        </p:txBody>
      </p:sp>
      <p:sp>
        <p:nvSpPr>
          <p:cNvPr id="19" name="TextBox 19"/>
          <p:cNvSpPr txBox="1"/>
          <p:nvPr/>
        </p:nvSpPr>
        <p:spPr>
          <a:xfrm>
            <a:off x="14824965" y="6412854"/>
            <a:ext cx="3674495" cy="3506470"/>
          </a:xfrm>
          <a:prstGeom prst="rect">
            <a:avLst/>
          </a:prstGeom>
        </p:spPr>
        <p:txBody>
          <a:bodyPr lIns="0" tIns="0" rIns="0" bIns="0" rtlCol="0" anchor="t">
            <a:spAutoFit/>
          </a:bodyPr>
          <a:lstStyle/>
          <a:p>
            <a:pPr algn="l">
              <a:lnSpc>
                <a:spcPts val="3500"/>
              </a:lnSpc>
            </a:pPr>
            <a:r>
              <a:rPr lang="en-US" sz="2800" b="1">
                <a:solidFill>
                  <a:srgbClr val="058B84"/>
                </a:solidFill>
                <a:latin typeface="Sansita Bold"/>
                <a:ea typeface="Sansita Bold"/>
                <a:cs typeface="Sansita Bold"/>
                <a:sym typeface="Sansita Bold"/>
              </a:rPr>
              <a:t>Aspire Director of Safeguarding</a:t>
            </a:r>
          </a:p>
          <a:p>
            <a:pPr algn="l">
              <a:lnSpc>
                <a:spcPts val="3500"/>
              </a:lnSpc>
            </a:pPr>
            <a:endParaRPr lang="en-US" sz="2800" b="1">
              <a:solidFill>
                <a:srgbClr val="058B84"/>
              </a:solidFill>
              <a:latin typeface="Sansita Bold"/>
              <a:ea typeface="Sansita Bold"/>
              <a:cs typeface="Sansita Bold"/>
              <a:sym typeface="Sansita Bold"/>
            </a:endParaRPr>
          </a:p>
          <a:p>
            <a:pPr algn="l">
              <a:lnSpc>
                <a:spcPts val="3500"/>
              </a:lnSpc>
            </a:pPr>
            <a:endParaRPr lang="en-US" sz="2800" b="1">
              <a:solidFill>
                <a:srgbClr val="058B84"/>
              </a:solidFill>
              <a:latin typeface="Sansita Bold"/>
              <a:ea typeface="Sansita Bold"/>
              <a:cs typeface="Sansita Bold"/>
              <a:sym typeface="Sansita Bold"/>
            </a:endParaRPr>
          </a:p>
          <a:p>
            <a:pPr algn="l">
              <a:lnSpc>
                <a:spcPts val="3500"/>
              </a:lnSpc>
            </a:pPr>
            <a:r>
              <a:rPr lang="en-US" sz="2800" b="1">
                <a:solidFill>
                  <a:srgbClr val="058B84"/>
                </a:solidFill>
                <a:latin typeface="Sansita Bold"/>
                <a:ea typeface="Sansita Bold"/>
                <a:cs typeface="Sansita Bold"/>
                <a:sym typeface="Sansita Bold"/>
              </a:rPr>
              <a:t>Mrs S Hannaford</a:t>
            </a:r>
          </a:p>
          <a:p>
            <a:pPr algn="l">
              <a:lnSpc>
                <a:spcPts val="3500"/>
              </a:lnSpc>
            </a:pPr>
            <a:r>
              <a:rPr lang="en-US" sz="2800">
                <a:solidFill>
                  <a:srgbClr val="058B84"/>
                </a:solidFill>
                <a:latin typeface="Sansita"/>
                <a:ea typeface="Sansita"/>
                <a:cs typeface="Sansita"/>
                <a:sym typeface="Sansita"/>
              </a:rPr>
              <a:t>Director</a:t>
            </a:r>
          </a:p>
          <a:p>
            <a:pPr algn="l">
              <a:lnSpc>
                <a:spcPts val="3500"/>
              </a:lnSpc>
            </a:pPr>
            <a:endParaRPr lang="en-US" sz="2800">
              <a:solidFill>
                <a:srgbClr val="058B84"/>
              </a:solidFill>
              <a:latin typeface="Sansita"/>
              <a:ea typeface="Sansita"/>
              <a:cs typeface="Sansita"/>
              <a:sym typeface="Sansita"/>
            </a:endParaRPr>
          </a:p>
          <a:p>
            <a:pPr algn="just">
              <a:lnSpc>
                <a:spcPts val="3500"/>
              </a:lnSpc>
            </a:pPr>
            <a:endParaRPr lang="en-US" sz="2800">
              <a:solidFill>
                <a:srgbClr val="058B84"/>
              </a:solidFill>
              <a:latin typeface="Sansita"/>
              <a:ea typeface="Sansita"/>
              <a:cs typeface="Sansita"/>
              <a:sym typeface="Sansit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376642" y="664870"/>
            <a:ext cx="8982459" cy="1117854"/>
          </a:xfrm>
          <a:prstGeom prst="rect">
            <a:avLst/>
          </a:prstGeom>
        </p:spPr>
        <p:txBody>
          <a:bodyPr lIns="0" tIns="0" rIns="0" bIns="0" rtlCol="0" anchor="t">
            <a:spAutoFit/>
          </a:bodyPr>
          <a:lstStyle/>
          <a:p>
            <a:pPr algn="ctr">
              <a:lnSpc>
                <a:spcPts val="8658"/>
              </a:lnSpc>
            </a:pPr>
            <a:r>
              <a:rPr lang="en-US" sz="7800" b="1" dirty="0">
                <a:solidFill>
                  <a:srgbClr val="058B84"/>
                </a:solidFill>
                <a:latin typeface="Sansita Ultra-Bold"/>
                <a:ea typeface="Sansita Ultra-Bold"/>
                <a:cs typeface="Sansita Ultra-Bold"/>
                <a:sym typeface="Sansita Ultra-Bold"/>
              </a:rPr>
              <a:t>A Typical Day</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23645"/>
            <a:ext cx="2195076" cy="2195076"/>
          </a:xfrm>
          <a:custGeom>
            <a:avLst/>
            <a:gdLst/>
            <a:ahLst/>
            <a:cxnLst/>
            <a:rect l="l" t="t" r="r" b="b"/>
            <a:pathLst>
              <a:path w="2195076" h="2195076">
                <a:moveTo>
                  <a:pt x="0" y="0"/>
                </a:moveTo>
                <a:lnTo>
                  <a:pt x="2195076" y="0"/>
                </a:lnTo>
                <a:lnTo>
                  <a:pt x="2195076" y="2195075"/>
                </a:lnTo>
                <a:lnTo>
                  <a:pt x="0" y="2195075"/>
                </a:lnTo>
                <a:lnTo>
                  <a:pt x="0" y="0"/>
                </a:lnTo>
                <a:close/>
              </a:path>
            </a:pathLst>
          </a:custGeom>
          <a:blipFill>
            <a:blip r:embed="rId4"/>
            <a:stretch>
              <a:fillRect/>
            </a:stretch>
          </a:blipFill>
        </p:spPr>
        <p:txBody>
          <a:bodyPr/>
          <a:lstStyle/>
          <a:p>
            <a:endParaRPr lang="en-GB"/>
          </a:p>
        </p:txBody>
      </p:sp>
      <p:sp>
        <p:nvSpPr>
          <p:cNvPr id="11" name="TextBox 7">
            <a:extLst>
              <a:ext uri="{FF2B5EF4-FFF2-40B4-BE49-F238E27FC236}">
                <a16:creationId xmlns:a16="http://schemas.microsoft.com/office/drawing/2014/main" id="{15EB6287-DD2A-504B-F249-A833830263C5}"/>
              </a:ext>
            </a:extLst>
          </p:cNvPr>
          <p:cNvSpPr txBox="1"/>
          <p:nvPr/>
        </p:nvSpPr>
        <p:spPr>
          <a:xfrm>
            <a:off x="1380604" y="2195076"/>
            <a:ext cx="5992075" cy="1227644"/>
          </a:xfrm>
          <a:prstGeom prst="rect">
            <a:avLst/>
          </a:prstGeom>
        </p:spPr>
        <p:txBody>
          <a:bodyPr wrap="square" lIns="0" tIns="0" rIns="0" bIns="0" rtlCol="0" anchor="t">
            <a:spAutoFit/>
          </a:bodyPr>
          <a:lstStyle/>
          <a:p>
            <a:pPr marL="496586" lvl="1" algn="l">
              <a:lnSpc>
                <a:spcPts val="5106"/>
              </a:lnSpc>
            </a:pPr>
            <a:r>
              <a:rPr lang="en-US" sz="3600" b="1" dirty="0">
                <a:solidFill>
                  <a:srgbClr val="058B84"/>
                </a:solidFill>
                <a:latin typeface="Sansita Ultra-Bold"/>
                <a:ea typeface="Sansita Ultra-Bold"/>
                <a:cs typeface="Sansita Ultra-Bold"/>
                <a:sym typeface="Sansita Ultra-Bold"/>
              </a:rPr>
              <a:t>Penguins </a:t>
            </a:r>
          </a:p>
          <a:p>
            <a:pPr marL="496586" lvl="1" algn="l">
              <a:lnSpc>
                <a:spcPts val="5106"/>
              </a:lnSpc>
            </a:pPr>
            <a:r>
              <a:rPr lang="en-US" sz="3600" b="1" dirty="0">
                <a:solidFill>
                  <a:srgbClr val="058B84"/>
                </a:solidFill>
                <a:latin typeface="Sansita Ultra-Bold"/>
                <a:ea typeface="Sansita Ultra-Bold"/>
                <a:cs typeface="Sansita Ultra-Bold"/>
                <a:sym typeface="Sansita Ultra-Bold"/>
              </a:rPr>
              <a:t>PE Tuesday and Thursday</a:t>
            </a:r>
          </a:p>
        </p:txBody>
      </p:sp>
      <p:sp>
        <p:nvSpPr>
          <p:cNvPr id="13" name="TextBox 7">
            <a:extLst>
              <a:ext uri="{FF2B5EF4-FFF2-40B4-BE49-F238E27FC236}">
                <a16:creationId xmlns:a16="http://schemas.microsoft.com/office/drawing/2014/main" id="{04AE99A8-DDE2-9D42-B757-682C892887D7}"/>
              </a:ext>
            </a:extLst>
          </p:cNvPr>
          <p:cNvSpPr txBox="1"/>
          <p:nvPr/>
        </p:nvSpPr>
        <p:spPr>
          <a:xfrm>
            <a:off x="8452830" y="2195076"/>
            <a:ext cx="5992075" cy="1227644"/>
          </a:xfrm>
          <a:prstGeom prst="rect">
            <a:avLst/>
          </a:prstGeom>
        </p:spPr>
        <p:txBody>
          <a:bodyPr wrap="square" lIns="0" tIns="0" rIns="0" bIns="0" rtlCol="0" anchor="t">
            <a:spAutoFit/>
          </a:bodyPr>
          <a:lstStyle/>
          <a:p>
            <a:pPr marL="496586" lvl="1" algn="l">
              <a:lnSpc>
                <a:spcPts val="5106"/>
              </a:lnSpc>
            </a:pPr>
            <a:r>
              <a:rPr lang="en-US" sz="3600" b="1" dirty="0">
                <a:solidFill>
                  <a:srgbClr val="058B84"/>
                </a:solidFill>
                <a:latin typeface="Sansita Ultra-Bold"/>
                <a:ea typeface="Sansita Ultra-Bold"/>
                <a:cs typeface="Sansita Ultra-Bold"/>
                <a:sym typeface="Sansita Ultra-Bold"/>
              </a:rPr>
              <a:t>Owls</a:t>
            </a:r>
          </a:p>
          <a:p>
            <a:pPr marL="496586" lvl="1" algn="l">
              <a:lnSpc>
                <a:spcPts val="5106"/>
              </a:lnSpc>
            </a:pPr>
            <a:r>
              <a:rPr lang="en-US" sz="3600" b="1" dirty="0">
                <a:solidFill>
                  <a:srgbClr val="058B84"/>
                </a:solidFill>
                <a:latin typeface="Sansita Ultra-Bold"/>
                <a:ea typeface="Sansita Ultra-Bold"/>
                <a:cs typeface="Sansita Ultra-Bold"/>
                <a:sym typeface="Sansita Ultra-Bold"/>
              </a:rPr>
              <a:t>PE Monday and Thursday</a:t>
            </a:r>
          </a:p>
        </p:txBody>
      </p:sp>
      <p:pic>
        <p:nvPicPr>
          <p:cNvPr id="15" name="Picture 14">
            <a:extLst>
              <a:ext uri="{FF2B5EF4-FFF2-40B4-BE49-F238E27FC236}">
                <a16:creationId xmlns:a16="http://schemas.microsoft.com/office/drawing/2014/main" id="{05241E45-5BF6-4C6D-C848-A7DBE7710969}"/>
              </a:ext>
            </a:extLst>
          </p:cNvPr>
          <p:cNvPicPr>
            <a:picLocks noChangeAspect="1"/>
          </p:cNvPicPr>
          <p:nvPr/>
        </p:nvPicPr>
        <p:blipFill>
          <a:blip r:embed="rId5"/>
          <a:stretch>
            <a:fillRect/>
          </a:stretch>
        </p:blipFill>
        <p:spPr>
          <a:xfrm>
            <a:off x="2741355" y="3679230"/>
            <a:ext cx="10617746" cy="610266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389298" y="410869"/>
            <a:ext cx="8982459" cy="1117854"/>
          </a:xfrm>
          <a:prstGeom prst="rect">
            <a:avLst/>
          </a:prstGeom>
        </p:spPr>
        <p:txBody>
          <a:bodyPr lIns="0" tIns="0" rIns="0" bIns="0" rtlCol="0" anchor="t">
            <a:spAutoFit/>
          </a:bodyPr>
          <a:lstStyle/>
          <a:p>
            <a:pPr algn="ctr">
              <a:lnSpc>
                <a:spcPts val="8658"/>
              </a:lnSpc>
            </a:pPr>
            <a:r>
              <a:rPr lang="en-US" sz="7800" b="1" dirty="0">
                <a:solidFill>
                  <a:srgbClr val="058B84"/>
                </a:solidFill>
                <a:latin typeface="Sansita Ultra-Bold"/>
                <a:ea typeface="Sansita Ultra-Bold"/>
                <a:cs typeface="Sansita Ultra-Bold"/>
                <a:sym typeface="Sansita Ultra-Bold"/>
              </a:rPr>
              <a:t>Class Information</a:t>
            </a:r>
          </a:p>
        </p:txBody>
      </p:sp>
      <p:sp>
        <p:nvSpPr>
          <p:cNvPr id="7" name="TextBox 7"/>
          <p:cNvSpPr txBox="1"/>
          <p:nvPr/>
        </p:nvSpPr>
        <p:spPr>
          <a:xfrm>
            <a:off x="3589830" y="1793674"/>
            <a:ext cx="11575833" cy="7420878"/>
          </a:xfrm>
          <a:prstGeom prst="rect">
            <a:avLst/>
          </a:prstGeom>
        </p:spPr>
        <p:txBody>
          <a:bodyPr lIns="0" tIns="0" rIns="0" bIns="0" rtlCol="0" anchor="t">
            <a:spAutoFit/>
          </a:bodyPr>
          <a:lstStyle/>
          <a:p>
            <a:pPr algn="just">
              <a:lnSpc>
                <a:spcPts val="4111"/>
              </a:lnSpc>
            </a:pPr>
            <a:r>
              <a:rPr lang="en-US" sz="3288" dirty="0">
                <a:solidFill>
                  <a:srgbClr val="058B84"/>
                </a:solidFill>
                <a:latin typeface="Sansita"/>
                <a:ea typeface="Sansita"/>
                <a:cs typeface="Sansita"/>
                <a:sym typeface="Sansita"/>
              </a:rPr>
              <a:t>•P.E Days will be…</a:t>
            </a:r>
          </a:p>
          <a:p>
            <a:pPr marL="496586" lvl="1">
              <a:lnSpc>
                <a:spcPts val="5106"/>
              </a:lnSpc>
            </a:pPr>
            <a:r>
              <a:rPr lang="en-US" sz="3600" b="1" dirty="0">
                <a:solidFill>
                  <a:srgbClr val="058B84"/>
                </a:solidFill>
                <a:latin typeface="Sansita Ultra-Bold"/>
                <a:ea typeface="Sansita Ultra-Bold"/>
                <a:cs typeface="Sansita Ultra-Bold"/>
                <a:sym typeface="Sansita Ultra-Bold"/>
              </a:rPr>
              <a:t>Penguins </a:t>
            </a:r>
          </a:p>
          <a:p>
            <a:pPr marL="496586" lvl="1">
              <a:lnSpc>
                <a:spcPts val="5106"/>
              </a:lnSpc>
            </a:pPr>
            <a:r>
              <a:rPr lang="en-US" sz="3600" b="1" dirty="0">
                <a:solidFill>
                  <a:srgbClr val="058B84"/>
                </a:solidFill>
                <a:latin typeface="Sansita Ultra-Bold"/>
                <a:ea typeface="Sansita Ultra-Bold"/>
                <a:cs typeface="Sansita Ultra-Bold"/>
                <a:sym typeface="Sansita Ultra-Bold"/>
              </a:rPr>
              <a:t>PE Tuesday and Thursday</a:t>
            </a:r>
          </a:p>
          <a:p>
            <a:pPr marL="496586" lvl="1">
              <a:lnSpc>
                <a:spcPts val="5106"/>
              </a:lnSpc>
            </a:pPr>
            <a:r>
              <a:rPr lang="en-US" sz="3600" b="1" dirty="0">
                <a:solidFill>
                  <a:srgbClr val="058B84"/>
                </a:solidFill>
                <a:latin typeface="Sansita Ultra-Bold"/>
                <a:ea typeface="Sansita Ultra-Bold"/>
                <a:cs typeface="Sansita Ultra-Bold"/>
                <a:sym typeface="Sansita Ultra-Bold"/>
              </a:rPr>
              <a:t>Owls</a:t>
            </a:r>
          </a:p>
          <a:p>
            <a:pPr marL="496586" lvl="1">
              <a:lnSpc>
                <a:spcPts val="5106"/>
              </a:lnSpc>
            </a:pPr>
            <a:r>
              <a:rPr lang="en-US" sz="3600" b="1" dirty="0">
                <a:solidFill>
                  <a:srgbClr val="058B84"/>
                </a:solidFill>
                <a:latin typeface="Sansita Ultra-Bold"/>
                <a:ea typeface="Sansita Ultra-Bold"/>
                <a:cs typeface="Sansita Ultra-Bold"/>
                <a:sym typeface="Sansita Ultra-Bold"/>
              </a:rPr>
              <a:t>PE Monday and Thursday</a:t>
            </a:r>
          </a:p>
          <a:p>
            <a:pPr marL="496586" lvl="1">
              <a:lnSpc>
                <a:spcPts val="5106"/>
              </a:lnSpc>
            </a:pPr>
            <a:endParaRPr lang="en-US" sz="3600" b="1" dirty="0">
              <a:solidFill>
                <a:srgbClr val="058B84"/>
              </a:solidFill>
              <a:latin typeface="Sansita Ultra-Bold"/>
              <a:ea typeface="Sansita Ultra-Bold"/>
              <a:cs typeface="Sansita Ultra-Bold"/>
              <a:sym typeface="Sansita Ultra-Bold"/>
            </a:endParaRPr>
          </a:p>
          <a:p>
            <a:pPr algn="just">
              <a:lnSpc>
                <a:spcPts val="4111"/>
              </a:lnSpc>
            </a:pPr>
            <a:endParaRPr lang="en-US" sz="3288" dirty="0">
              <a:solidFill>
                <a:srgbClr val="058B84"/>
              </a:solidFill>
              <a:latin typeface="Sansita"/>
              <a:ea typeface="Sansita"/>
              <a:cs typeface="Sansita"/>
              <a:sym typeface="Sansita"/>
            </a:endParaRPr>
          </a:p>
          <a:p>
            <a:pPr algn="just">
              <a:lnSpc>
                <a:spcPts val="4111"/>
              </a:lnSpc>
            </a:pPr>
            <a:r>
              <a:rPr lang="en-US" sz="3288" dirty="0">
                <a:solidFill>
                  <a:srgbClr val="058B84"/>
                </a:solidFill>
                <a:latin typeface="Sansita"/>
                <a:ea typeface="Sansita"/>
                <a:cs typeface="Sansita"/>
                <a:sym typeface="Sansita"/>
              </a:rPr>
              <a:t>Children must have a PE kit that includes black shorts/ joggers, trainers and White PE t-shirt on P.E Days and hair must be tied back.</a:t>
            </a:r>
          </a:p>
          <a:p>
            <a:pPr algn="just">
              <a:lnSpc>
                <a:spcPts val="4111"/>
              </a:lnSpc>
            </a:pPr>
            <a:r>
              <a:rPr lang="en-US" sz="3288" dirty="0">
                <a:solidFill>
                  <a:srgbClr val="058B84"/>
                </a:solidFill>
                <a:latin typeface="Sansita"/>
                <a:ea typeface="Sansita"/>
                <a:cs typeface="Sansita"/>
                <a:sym typeface="Sansita"/>
              </a:rPr>
              <a:t>•Please do not bring in any toys into school, including fidget toys (unless agreed in your child provision with SENDCO).</a:t>
            </a:r>
          </a:p>
          <a:p>
            <a:pPr algn="just">
              <a:lnSpc>
                <a:spcPts val="4111"/>
              </a:lnSpc>
            </a:pPr>
            <a:r>
              <a:rPr lang="en-US" sz="3288" dirty="0">
                <a:solidFill>
                  <a:srgbClr val="058B84"/>
                </a:solidFill>
                <a:latin typeface="Sansita"/>
                <a:ea typeface="Sansita"/>
                <a:cs typeface="Sansita"/>
                <a:sym typeface="Sansita"/>
              </a:rPr>
              <a:t>•Suitable sensible black school shoes – no trainers or logos</a:t>
            </a:r>
          </a:p>
          <a:p>
            <a:pPr algn="just">
              <a:lnSpc>
                <a:spcPts val="4111"/>
              </a:lnSpc>
            </a:pPr>
            <a:endParaRPr lang="en-US" sz="3288" dirty="0">
              <a:solidFill>
                <a:srgbClr val="058B84"/>
              </a:solidFill>
              <a:latin typeface="Sansita"/>
              <a:ea typeface="Sansita"/>
              <a:cs typeface="Sansita"/>
              <a:sym typeface="Sansita"/>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23645"/>
            <a:ext cx="2195076" cy="2195076"/>
          </a:xfrm>
          <a:custGeom>
            <a:avLst/>
            <a:gdLst/>
            <a:ahLst/>
            <a:cxnLst/>
            <a:rect l="l" t="t" r="r" b="b"/>
            <a:pathLst>
              <a:path w="2195076" h="2195076">
                <a:moveTo>
                  <a:pt x="0" y="0"/>
                </a:moveTo>
                <a:lnTo>
                  <a:pt x="2195076" y="0"/>
                </a:lnTo>
                <a:lnTo>
                  <a:pt x="2195076" y="2195075"/>
                </a:lnTo>
                <a:lnTo>
                  <a:pt x="0" y="2195075"/>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3966971" y="571948"/>
            <a:ext cx="103540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Visions and Values</a:t>
            </a:r>
          </a:p>
        </p:txBody>
      </p:sp>
      <p:sp>
        <p:nvSpPr>
          <p:cNvPr id="7" name="TextBox 7"/>
          <p:cNvSpPr txBox="1"/>
          <p:nvPr/>
        </p:nvSpPr>
        <p:spPr>
          <a:xfrm>
            <a:off x="728593" y="2434332"/>
            <a:ext cx="17559407" cy="7290054"/>
          </a:xfrm>
          <a:prstGeom prst="rect">
            <a:avLst/>
          </a:prstGeom>
        </p:spPr>
        <p:txBody>
          <a:bodyPr lIns="0" tIns="0" rIns="0" bIns="0" rtlCol="0" anchor="t">
            <a:spAutoFit/>
          </a:bodyPr>
          <a:lstStyle/>
          <a:p>
            <a:pPr algn="ctr">
              <a:lnSpc>
                <a:spcPts val="8658"/>
              </a:lnSpc>
            </a:pPr>
            <a:r>
              <a:rPr lang="en-US" sz="7800" b="1">
                <a:solidFill>
                  <a:srgbClr val="058B84"/>
                </a:solidFill>
                <a:latin typeface="Sansita Bold"/>
                <a:ea typeface="Sansita Bold"/>
                <a:cs typeface="Sansita Bold"/>
                <a:sym typeface="Sansita Bold"/>
              </a:rPr>
              <a:t>Our vision</a:t>
            </a:r>
          </a:p>
          <a:p>
            <a:pPr algn="ctr">
              <a:lnSpc>
                <a:spcPts val="4884"/>
              </a:lnSpc>
            </a:pPr>
            <a:r>
              <a:rPr lang="en-US" sz="4400" b="1">
                <a:solidFill>
                  <a:srgbClr val="058B84"/>
                </a:solidFill>
                <a:latin typeface="Sansita Bold"/>
                <a:ea typeface="Sansita Bold"/>
                <a:cs typeface="Sansita Bold"/>
                <a:sym typeface="Sansita Bold"/>
              </a:rPr>
              <a:t>For every child to flourish in a nurturing environment, demonstrate respect and kindness, whilst building resilience and ambition for their future. </a:t>
            </a:r>
          </a:p>
          <a:p>
            <a:pPr algn="ctr">
              <a:lnSpc>
                <a:spcPts val="8658"/>
              </a:lnSpc>
            </a:pPr>
            <a:endParaRPr lang="en-US" sz="4400" b="1">
              <a:solidFill>
                <a:srgbClr val="058B84"/>
              </a:solidFill>
              <a:latin typeface="Sansita Bold"/>
              <a:ea typeface="Sansita Bold"/>
              <a:cs typeface="Sansita Bold"/>
              <a:sym typeface="Sansita Bold"/>
            </a:endParaRPr>
          </a:p>
          <a:p>
            <a:pPr algn="ctr">
              <a:lnSpc>
                <a:spcPts val="8103"/>
              </a:lnSpc>
            </a:pPr>
            <a:r>
              <a:rPr lang="en-US" sz="7300" b="1">
                <a:solidFill>
                  <a:srgbClr val="058B84"/>
                </a:solidFill>
                <a:latin typeface="Sansita Bold"/>
                <a:ea typeface="Sansita Bold"/>
                <a:cs typeface="Sansita Bold"/>
                <a:sym typeface="Sansita Bold"/>
              </a:rPr>
              <a:t>Roots to grow, wings to fly</a:t>
            </a:r>
          </a:p>
          <a:p>
            <a:pPr algn="ctr">
              <a:lnSpc>
                <a:spcPts val="8658"/>
              </a:lnSpc>
            </a:pPr>
            <a:endParaRPr lang="en-US" sz="7300" b="1">
              <a:solidFill>
                <a:srgbClr val="058B84"/>
              </a:solidFill>
              <a:latin typeface="Sansita Bold"/>
              <a:ea typeface="Sansita Bold"/>
              <a:cs typeface="Sansita Bold"/>
              <a:sym typeface="Sansita Bold"/>
            </a:endParaRPr>
          </a:p>
          <a:p>
            <a:pPr algn="ctr">
              <a:lnSpc>
                <a:spcPts val="8658"/>
              </a:lnSpc>
              <a:spcBef>
                <a:spcPct val="0"/>
              </a:spcBef>
            </a:pPr>
            <a:r>
              <a:rPr lang="en-US" sz="7800" b="1">
                <a:solidFill>
                  <a:srgbClr val="058B84"/>
                </a:solidFill>
                <a:latin typeface="Sansita Bold"/>
                <a:ea typeface="Sansita Bold"/>
                <a:cs typeface="Sansita Bold"/>
                <a:sym typeface="Sansita Bold"/>
              </a:rPr>
              <a:t>Nurture          Respect        Ambition </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859985" y="-768800"/>
            <a:ext cx="6439139" cy="5912300"/>
          </a:xfrm>
          <a:custGeom>
            <a:avLst/>
            <a:gdLst/>
            <a:ahLst/>
            <a:cxnLst/>
            <a:rect l="l" t="t" r="r" b="b"/>
            <a:pathLst>
              <a:path w="6439139" h="5912300">
                <a:moveTo>
                  <a:pt x="0" y="0"/>
                </a:moveTo>
                <a:lnTo>
                  <a:pt x="6439139" y="0"/>
                </a:lnTo>
                <a:lnTo>
                  <a:pt x="6439139" y="5912300"/>
                </a:lnTo>
                <a:lnTo>
                  <a:pt x="0" y="591230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5143500"/>
            <a:ext cx="6371330" cy="5850040"/>
          </a:xfrm>
          <a:custGeom>
            <a:avLst/>
            <a:gdLst/>
            <a:ahLst/>
            <a:cxnLst/>
            <a:rect l="l" t="t" r="r" b="b"/>
            <a:pathLst>
              <a:path w="6371330" h="5850040">
                <a:moveTo>
                  <a:pt x="0" y="0"/>
                </a:moveTo>
                <a:lnTo>
                  <a:pt x="6371330" y="0"/>
                </a:lnTo>
                <a:lnTo>
                  <a:pt x="6371330" y="5850040"/>
                </a:lnTo>
                <a:lnTo>
                  <a:pt x="0" y="585004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652770" y="1849563"/>
            <a:ext cx="8982459" cy="1117854"/>
          </a:xfrm>
          <a:prstGeom prst="rect">
            <a:avLst/>
          </a:prstGeom>
        </p:spPr>
        <p:txBody>
          <a:bodyPr lIns="0" tIns="0" rIns="0" bIns="0" rtlCol="0" anchor="t">
            <a:spAutoFit/>
          </a:bodyPr>
          <a:lstStyle/>
          <a:p>
            <a:pPr algn="ctr">
              <a:lnSpc>
                <a:spcPts val="8658"/>
              </a:lnSpc>
            </a:pPr>
            <a:r>
              <a:rPr lang="en-US" sz="7800" b="1" dirty="0">
                <a:solidFill>
                  <a:srgbClr val="058B84"/>
                </a:solidFill>
                <a:latin typeface="Sansita Ultra-Bold"/>
                <a:ea typeface="Sansita Ultra-Bold"/>
                <a:cs typeface="Sansita Ultra-Bold"/>
                <a:sym typeface="Sansita Ultra-Bold"/>
              </a:rPr>
              <a:t>School Uniform </a:t>
            </a:r>
          </a:p>
        </p:txBody>
      </p:sp>
      <p:sp>
        <p:nvSpPr>
          <p:cNvPr id="8" name="TextBox 8"/>
          <p:cNvSpPr txBox="1"/>
          <p:nvPr/>
        </p:nvSpPr>
        <p:spPr>
          <a:xfrm>
            <a:off x="0" y="5523163"/>
            <a:ext cx="18288000" cy="4716020"/>
          </a:xfrm>
          <a:prstGeom prst="rect">
            <a:avLst/>
          </a:prstGeom>
        </p:spPr>
        <p:txBody>
          <a:bodyPr lIns="0" tIns="0" rIns="0" bIns="0" rtlCol="0" anchor="t">
            <a:spAutoFit/>
          </a:bodyPr>
          <a:lstStyle/>
          <a:p>
            <a:pPr algn="ctr">
              <a:lnSpc>
                <a:spcPts val="2886"/>
              </a:lnSpc>
            </a:pPr>
            <a:r>
              <a:rPr lang="en-US" sz="2600" b="1">
                <a:solidFill>
                  <a:srgbClr val="058B84"/>
                </a:solidFill>
                <a:latin typeface="Sansita Bold"/>
                <a:ea typeface="Sansita Bold"/>
                <a:cs typeface="Sansita Bold"/>
                <a:sym typeface="Sansita Bold"/>
              </a:rPr>
              <a:t>It is our expectation that all children come to school wearing the correct uniform including black school shoes. </a:t>
            </a:r>
          </a:p>
          <a:p>
            <a:pPr algn="ctr">
              <a:lnSpc>
                <a:spcPts val="2886"/>
              </a:lnSpc>
            </a:pPr>
            <a:r>
              <a:rPr lang="en-US" sz="2600" b="1">
                <a:solidFill>
                  <a:srgbClr val="058B84"/>
                </a:solidFill>
                <a:latin typeface="Sansita Bold"/>
                <a:ea typeface="Sansita Bold"/>
                <a:cs typeface="Sansita Bold"/>
                <a:sym typeface="Sansita Bold"/>
              </a:rPr>
              <a:t>Expectations for uniform can be found on our website. </a:t>
            </a:r>
          </a:p>
          <a:p>
            <a:pPr algn="ctr">
              <a:lnSpc>
                <a:spcPts val="2886"/>
              </a:lnSpc>
            </a:pPr>
            <a:r>
              <a:rPr lang="en-US" sz="2600" b="1">
                <a:solidFill>
                  <a:srgbClr val="058B84"/>
                </a:solidFill>
                <a:latin typeface="Sansita Bold"/>
                <a:ea typeface="Sansita Bold"/>
                <a:cs typeface="Sansita Bold"/>
                <a:sym typeface="Sansita Bold"/>
              </a:rPr>
              <a:t>Jewellery</a:t>
            </a:r>
          </a:p>
          <a:p>
            <a:pPr algn="ctr">
              <a:lnSpc>
                <a:spcPts val="2886"/>
              </a:lnSpc>
            </a:pPr>
            <a:r>
              <a:rPr lang="en-US" sz="2600" b="1">
                <a:solidFill>
                  <a:srgbClr val="058B84"/>
                </a:solidFill>
                <a:latin typeface="Sansita Bold"/>
                <a:ea typeface="Sansita Bold"/>
                <a:cs typeface="Sansita Bold"/>
                <a:sym typeface="Sansita Bold"/>
              </a:rPr>
              <a:t>The wearing of jewellery is not suitable for school and should not be worn. Where children have had their ears pierced, please use only stud ear-rings to avoid injury in P.E. or at playtime. (Cornwall Council Ruling)</a:t>
            </a:r>
          </a:p>
          <a:p>
            <a:pPr algn="ctr">
              <a:lnSpc>
                <a:spcPts val="2886"/>
              </a:lnSpc>
            </a:pPr>
            <a:r>
              <a:rPr lang="en-US" sz="2600" b="1">
                <a:solidFill>
                  <a:srgbClr val="058B84"/>
                </a:solidFill>
                <a:latin typeface="Sansita Bold"/>
                <a:ea typeface="Sansita Bold"/>
                <a:cs typeface="Sansita Bold"/>
                <a:sym typeface="Sansita Bold"/>
              </a:rPr>
              <a:t>Hair</a:t>
            </a:r>
          </a:p>
          <a:p>
            <a:pPr algn="ctr">
              <a:lnSpc>
                <a:spcPts val="2886"/>
              </a:lnSpc>
            </a:pPr>
            <a:r>
              <a:rPr lang="en-US" sz="2600" b="1">
                <a:solidFill>
                  <a:srgbClr val="058B84"/>
                </a:solidFill>
                <a:latin typeface="Sansita Bold"/>
                <a:ea typeface="Sansita Bold"/>
                <a:cs typeface="Sansita Bold"/>
                <a:sym typeface="Sansita Bold"/>
              </a:rPr>
              <a:t>From time to time all schools seem to have the recurring problem of head-lice. Children with long hair must have it suitably drawn back. Long flowing hair falling over eyes is not good for children’s sight and it is not conducive to neat work. Please ensure hair is neat and clean, some new hair-cuts may be fashionable, but can sometimes cause unnecessary ridicule in the playground. Tram-lines, Mohawks, dyed hair and braids are not considered suitable by our school.</a:t>
            </a:r>
          </a:p>
          <a:p>
            <a:pPr algn="ctr">
              <a:lnSpc>
                <a:spcPts val="2886"/>
              </a:lnSpc>
            </a:pPr>
            <a:r>
              <a:rPr lang="en-US" sz="2600" b="1">
                <a:solidFill>
                  <a:srgbClr val="058B84"/>
                </a:solidFill>
                <a:latin typeface="Sansita Bold"/>
                <a:ea typeface="Sansita Bold"/>
                <a:cs typeface="Sansita Bold"/>
                <a:sym typeface="Sansita Bold"/>
              </a:rPr>
              <a:t>Make up</a:t>
            </a:r>
          </a:p>
          <a:p>
            <a:pPr algn="ctr">
              <a:lnSpc>
                <a:spcPts val="2886"/>
              </a:lnSpc>
            </a:pPr>
            <a:r>
              <a:rPr lang="en-US" sz="2600" b="1">
                <a:solidFill>
                  <a:srgbClr val="058B84"/>
                </a:solidFill>
                <a:latin typeface="Sansita Bold"/>
                <a:ea typeface="Sansita Bold"/>
                <a:cs typeface="Sansita Bold"/>
                <a:sym typeface="Sansita Bold"/>
              </a:rPr>
              <a:t>Due to the age of the children in our school we feel it is inappropriate for them to wear make up and nail varnish.</a:t>
            </a:r>
          </a:p>
          <a:p>
            <a:pPr algn="ctr">
              <a:lnSpc>
                <a:spcPts val="2886"/>
              </a:lnSpc>
              <a:spcBef>
                <a:spcPct val="0"/>
              </a:spcBef>
            </a:pPr>
            <a:endParaRPr lang="en-US" sz="2600" b="1">
              <a:solidFill>
                <a:srgbClr val="058B84"/>
              </a:solidFill>
              <a:latin typeface="Sansita Bold"/>
              <a:ea typeface="Sansita Bold"/>
              <a:cs typeface="Sansita Bold"/>
              <a:sym typeface="Sansita Bold"/>
            </a:endParaRPr>
          </a:p>
        </p:txBody>
      </p:sp>
      <p:sp>
        <p:nvSpPr>
          <p:cNvPr id="9" name="Freeform 9"/>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10" name="Freeform 10"/>
          <p:cNvSpPr/>
          <p:nvPr/>
        </p:nvSpPr>
        <p:spPr>
          <a:xfrm>
            <a:off x="0" y="18153"/>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pic>
        <p:nvPicPr>
          <p:cNvPr id="12" name="Picture 11">
            <a:extLst>
              <a:ext uri="{FF2B5EF4-FFF2-40B4-BE49-F238E27FC236}">
                <a16:creationId xmlns:a16="http://schemas.microsoft.com/office/drawing/2014/main" id="{F0D47B70-B5F6-F270-0B61-E9BB27C094E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2693656" y="791335"/>
            <a:ext cx="3472815" cy="4630420"/>
          </a:xfrm>
          <a:prstGeom prst="rect">
            <a:avLst/>
          </a:prstGeom>
        </p:spPr>
      </p:pic>
      <p:pic>
        <p:nvPicPr>
          <p:cNvPr id="14" name="Picture 13">
            <a:extLst>
              <a:ext uri="{FF2B5EF4-FFF2-40B4-BE49-F238E27FC236}">
                <a16:creationId xmlns:a16="http://schemas.microsoft.com/office/drawing/2014/main" id="{082AF925-20F0-D477-2041-68F03922AF4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40975" y="1095375"/>
            <a:ext cx="3305175" cy="44069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306857" y="738193"/>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Tapestry</a:t>
            </a:r>
          </a:p>
        </p:txBody>
      </p:sp>
      <p:sp>
        <p:nvSpPr>
          <p:cNvPr id="7" name="TextBox 7"/>
          <p:cNvSpPr txBox="1"/>
          <p:nvPr/>
        </p:nvSpPr>
        <p:spPr>
          <a:xfrm>
            <a:off x="0" y="2396232"/>
            <a:ext cx="18288000" cy="7298057"/>
          </a:xfrm>
          <a:prstGeom prst="rect">
            <a:avLst/>
          </a:prstGeom>
        </p:spPr>
        <p:txBody>
          <a:bodyPr lIns="0" tIns="0" rIns="0" bIns="0" rtlCol="0" anchor="t">
            <a:spAutoFit/>
          </a:bodyPr>
          <a:lstStyle/>
          <a:p>
            <a:pPr algn="ctr">
              <a:lnSpc>
                <a:spcPts val="3885"/>
              </a:lnSpc>
            </a:pPr>
            <a:r>
              <a:rPr lang="en-US" sz="3500" b="1">
                <a:solidFill>
                  <a:srgbClr val="058B84"/>
                </a:solidFill>
                <a:latin typeface="Sansita Ultra-Bold"/>
                <a:ea typeface="Sansita Ultra-Bold"/>
                <a:cs typeface="Sansita Ultra-Bold"/>
                <a:sym typeface="Sansita Ultra-Bold"/>
              </a:rPr>
              <a:t>Tapestry is an easy to use, secure online learning journal. This helps families and schools celebartate the child’s learning journey.  </a:t>
            </a:r>
          </a:p>
          <a:p>
            <a:pPr algn="ctr">
              <a:lnSpc>
                <a:spcPts val="3885"/>
              </a:lnSpc>
            </a:pPr>
            <a:endParaRPr lang="en-US" sz="3500" b="1">
              <a:solidFill>
                <a:srgbClr val="058B84"/>
              </a:solidFill>
              <a:latin typeface="Sansita Ultra-Bold"/>
              <a:ea typeface="Sansita Ultra-Bold"/>
              <a:cs typeface="Sansita Ultra-Bold"/>
              <a:sym typeface="Sansita Ultra-Bold"/>
            </a:endParaRPr>
          </a:p>
          <a:p>
            <a:pPr algn="ctr">
              <a:lnSpc>
                <a:spcPts val="3885"/>
              </a:lnSpc>
            </a:pPr>
            <a:endParaRPr lang="en-US" sz="3500" b="1">
              <a:solidFill>
                <a:srgbClr val="058B84"/>
              </a:solidFill>
              <a:latin typeface="Sansita Ultra-Bold"/>
              <a:ea typeface="Sansita Ultra-Bold"/>
              <a:cs typeface="Sansita Ultra-Bold"/>
              <a:sym typeface="Sansita Ultra-Bold"/>
            </a:endParaRPr>
          </a:p>
          <a:p>
            <a:pPr algn="ctr">
              <a:lnSpc>
                <a:spcPts val="3885"/>
              </a:lnSpc>
            </a:pPr>
            <a:r>
              <a:rPr lang="en-US" sz="3500" b="1">
                <a:solidFill>
                  <a:srgbClr val="058B84"/>
                </a:solidFill>
                <a:latin typeface="Sansita Ultra-Bold"/>
                <a:ea typeface="Sansita Ultra-Bold"/>
                <a:cs typeface="Sansita Ultra-Bold"/>
                <a:sym typeface="Sansita Ultra-Bold"/>
              </a:rPr>
              <a:t>Teachers will be looking at what your child is doing and will create observations using words, documents, pictures and/or video clips which record these learning moments. These may also be flagged against areas of learning, and aspects, from a range of guidance materials that they could be using to support your child's development. You are also able to add things that your child does at home using observations of your own, such as talking about what they see on a walk or completing a model over a period of time.  With Tapestry, you can easily add your own observations using the app or the browser.</a:t>
            </a:r>
          </a:p>
          <a:p>
            <a:pPr algn="ctr">
              <a:lnSpc>
                <a:spcPts val="3885"/>
              </a:lnSpc>
            </a:pPr>
            <a:endParaRPr lang="en-US" sz="3500" b="1">
              <a:solidFill>
                <a:srgbClr val="058B84"/>
              </a:solidFill>
              <a:latin typeface="Sansita Ultra-Bold"/>
              <a:ea typeface="Sansita Ultra-Bold"/>
              <a:cs typeface="Sansita Ultra-Bold"/>
              <a:sym typeface="Sansita Ultra-Bold"/>
            </a:endParaRPr>
          </a:p>
          <a:p>
            <a:pPr algn="ctr">
              <a:lnSpc>
                <a:spcPts val="3885"/>
              </a:lnSpc>
              <a:spcBef>
                <a:spcPct val="0"/>
              </a:spcBef>
            </a:pPr>
            <a:r>
              <a:rPr lang="en-US" sz="3500" b="1">
                <a:solidFill>
                  <a:srgbClr val="058B84"/>
                </a:solidFill>
                <a:latin typeface="Sansita Ultra-Bold"/>
                <a:ea typeface="Sansita Ultra-Bold"/>
                <a:cs typeface="Sansita Ultra-Bold"/>
                <a:sym typeface="Sansita Ultra-Bold"/>
              </a:rPr>
              <a:t>Teachers will add home learning onto Tapestry each week, these are fun simple activities linked to your child’s current learning. Please add these onto Tapestry so we can celebrate their home learning in class with the children.</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925766" y="520683"/>
            <a:ext cx="8982459" cy="2213229"/>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Behaviour and Achievements</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pic>
        <p:nvPicPr>
          <p:cNvPr id="10" name="Picture 9">
            <a:extLst>
              <a:ext uri="{FF2B5EF4-FFF2-40B4-BE49-F238E27FC236}">
                <a16:creationId xmlns:a16="http://schemas.microsoft.com/office/drawing/2014/main" id="{83A51BAE-A68B-E351-F2FD-392C138FC331}"/>
              </a:ext>
            </a:extLst>
          </p:cNvPr>
          <p:cNvPicPr>
            <a:picLocks noChangeAspect="1"/>
          </p:cNvPicPr>
          <p:nvPr/>
        </p:nvPicPr>
        <p:blipFill>
          <a:blip r:embed="rId5"/>
          <a:stretch>
            <a:fillRect/>
          </a:stretch>
        </p:blipFill>
        <p:spPr>
          <a:xfrm>
            <a:off x="6080507" y="2797962"/>
            <a:ext cx="10927748" cy="6949902"/>
          </a:xfrm>
          <a:prstGeom prst="rect">
            <a:avLst/>
          </a:prstGeom>
        </p:spPr>
      </p:pic>
      <p:pic>
        <p:nvPicPr>
          <p:cNvPr id="11" name="Picture 10">
            <a:extLst>
              <a:ext uri="{FF2B5EF4-FFF2-40B4-BE49-F238E27FC236}">
                <a16:creationId xmlns:a16="http://schemas.microsoft.com/office/drawing/2014/main" id="{4FE405D7-8A8F-C8A6-47DA-1F6F95ACA580}"/>
              </a:ext>
            </a:extLst>
          </p:cNvPr>
          <p:cNvPicPr>
            <a:picLocks noChangeAspect="1"/>
          </p:cNvPicPr>
          <p:nvPr/>
        </p:nvPicPr>
        <p:blipFill>
          <a:blip r:embed="rId6"/>
          <a:stretch>
            <a:fillRect/>
          </a:stretch>
        </p:blipFill>
        <p:spPr>
          <a:xfrm rot="20093950">
            <a:off x="1264677" y="1882950"/>
            <a:ext cx="4213773" cy="2982987"/>
          </a:xfrm>
          <a:prstGeom prst="rect">
            <a:avLst/>
          </a:prstGeom>
        </p:spPr>
      </p:pic>
      <p:pic>
        <p:nvPicPr>
          <p:cNvPr id="13" name="Picture 12">
            <a:extLst>
              <a:ext uri="{FF2B5EF4-FFF2-40B4-BE49-F238E27FC236}">
                <a16:creationId xmlns:a16="http://schemas.microsoft.com/office/drawing/2014/main" id="{DAC9157D-2F1F-6985-24C7-9F0F9EBBC3DF}"/>
              </a:ext>
            </a:extLst>
          </p:cNvPr>
          <p:cNvPicPr>
            <a:picLocks noChangeAspect="1"/>
          </p:cNvPicPr>
          <p:nvPr/>
        </p:nvPicPr>
        <p:blipFill>
          <a:blip r:embed="rId7"/>
          <a:stretch>
            <a:fillRect/>
          </a:stretch>
        </p:blipFill>
        <p:spPr>
          <a:xfrm rot="20459496">
            <a:off x="1370363" y="5710289"/>
            <a:ext cx="4564485" cy="304299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624092" y="0"/>
            <a:ext cx="15039817" cy="10733746"/>
          </a:xfrm>
          <a:custGeom>
            <a:avLst/>
            <a:gdLst/>
            <a:ahLst/>
            <a:cxnLst/>
            <a:rect l="l" t="t" r="r" b="b"/>
            <a:pathLst>
              <a:path w="15039817" h="10733746">
                <a:moveTo>
                  <a:pt x="0" y="0"/>
                </a:moveTo>
                <a:lnTo>
                  <a:pt x="15039816" y="0"/>
                </a:lnTo>
                <a:lnTo>
                  <a:pt x="15039816" y="10733746"/>
                </a:lnTo>
                <a:lnTo>
                  <a:pt x="0" y="1073374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5256965" y="-89154"/>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Home Learning </a:t>
            </a:r>
          </a:p>
        </p:txBody>
      </p:sp>
      <p:sp>
        <p:nvSpPr>
          <p:cNvPr id="8" name="TextBox 8"/>
          <p:cNvSpPr txBox="1"/>
          <p:nvPr/>
        </p:nvSpPr>
        <p:spPr>
          <a:xfrm>
            <a:off x="197436" y="2621763"/>
            <a:ext cx="8228361" cy="5206554"/>
          </a:xfrm>
          <a:prstGeom prst="rect">
            <a:avLst/>
          </a:prstGeom>
        </p:spPr>
        <p:txBody>
          <a:bodyPr wrap="square" lIns="0" tIns="0" rIns="0" bIns="0" rtlCol="0" anchor="t">
            <a:spAutoFit/>
          </a:bodyPr>
          <a:lstStyle/>
          <a:p>
            <a:pPr algn="ctr">
              <a:lnSpc>
                <a:spcPts val="5772"/>
              </a:lnSpc>
              <a:spcBef>
                <a:spcPct val="0"/>
              </a:spcBef>
            </a:pPr>
            <a:r>
              <a:rPr lang="en-US" sz="5200" dirty="0">
                <a:solidFill>
                  <a:srgbClr val="058B84"/>
                </a:solidFill>
                <a:latin typeface="Sansita"/>
                <a:ea typeface="Sansita"/>
                <a:cs typeface="Sansita"/>
                <a:sym typeface="Sansita"/>
              </a:rPr>
              <a:t>KS1 have individual homework books that need to be given in on a Wednesday morning.</a:t>
            </a:r>
          </a:p>
          <a:p>
            <a:pPr algn="ctr">
              <a:lnSpc>
                <a:spcPts val="5772"/>
              </a:lnSpc>
              <a:spcBef>
                <a:spcPct val="0"/>
              </a:spcBef>
            </a:pPr>
            <a:r>
              <a:rPr lang="en-US" sz="5200" dirty="0">
                <a:solidFill>
                  <a:srgbClr val="058B84"/>
                </a:solidFill>
                <a:latin typeface="Sansita"/>
                <a:ea typeface="Sansita"/>
                <a:cs typeface="Sansita"/>
                <a:sym typeface="Sansita"/>
              </a:rPr>
              <a:t>1 activity is to be completed each week. </a:t>
            </a:r>
          </a:p>
          <a:p>
            <a:pPr algn="ctr">
              <a:lnSpc>
                <a:spcPts val="5772"/>
              </a:lnSpc>
              <a:spcBef>
                <a:spcPct val="0"/>
              </a:spcBef>
            </a:pPr>
            <a:r>
              <a:rPr lang="en-US" sz="5200" dirty="0">
                <a:solidFill>
                  <a:srgbClr val="058B84"/>
                </a:solidFill>
                <a:latin typeface="Sansita"/>
                <a:ea typeface="Sansita"/>
                <a:cs typeface="Sansita"/>
                <a:sym typeface="Sansita"/>
              </a:rPr>
              <a:t>They will be returned to the children on a Friday. </a:t>
            </a:r>
          </a:p>
        </p:txBody>
      </p:sp>
      <p:sp>
        <p:nvSpPr>
          <p:cNvPr id="9" name="Freeform 9"/>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10" name="Freeform 10"/>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pic>
        <p:nvPicPr>
          <p:cNvPr id="12" name="Picture 11">
            <a:extLst>
              <a:ext uri="{FF2B5EF4-FFF2-40B4-BE49-F238E27FC236}">
                <a16:creationId xmlns:a16="http://schemas.microsoft.com/office/drawing/2014/main" id="{8FB88B8E-A3E7-2D2D-3752-F775B9FFCBB7}"/>
              </a:ext>
            </a:extLst>
          </p:cNvPr>
          <p:cNvPicPr>
            <a:picLocks noChangeAspect="1"/>
          </p:cNvPicPr>
          <p:nvPr/>
        </p:nvPicPr>
        <p:blipFill>
          <a:blip r:embed="rId5"/>
          <a:stretch>
            <a:fillRect/>
          </a:stretch>
        </p:blipFill>
        <p:spPr>
          <a:xfrm>
            <a:off x="9156424" y="1097538"/>
            <a:ext cx="6365789" cy="906235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652771" y="609647"/>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Bold"/>
                <a:ea typeface="Sansita Bold"/>
                <a:cs typeface="Sansita Bold"/>
                <a:sym typeface="Sansita Bold"/>
              </a:rPr>
              <a:t>Reading at home </a:t>
            </a:r>
          </a:p>
        </p:txBody>
      </p:sp>
      <p:sp>
        <p:nvSpPr>
          <p:cNvPr id="7" name="TextBox 7"/>
          <p:cNvSpPr txBox="1"/>
          <p:nvPr/>
        </p:nvSpPr>
        <p:spPr>
          <a:xfrm>
            <a:off x="953324" y="3422927"/>
            <a:ext cx="16381351" cy="5540491"/>
          </a:xfrm>
          <a:prstGeom prst="rect">
            <a:avLst/>
          </a:prstGeom>
        </p:spPr>
        <p:txBody>
          <a:bodyPr lIns="0" tIns="0" rIns="0" bIns="0" rtlCol="0" anchor="t">
            <a:spAutoFit/>
          </a:bodyPr>
          <a:lstStyle/>
          <a:p>
            <a:pPr algn="ctr">
              <a:lnSpc>
                <a:spcPts val="5074"/>
              </a:lnSpc>
            </a:pPr>
            <a:r>
              <a:rPr lang="en-US" sz="4571" b="1" dirty="0">
                <a:solidFill>
                  <a:srgbClr val="058B84"/>
                </a:solidFill>
                <a:latin typeface="Sansita Bold"/>
                <a:ea typeface="Sansita Bold"/>
                <a:cs typeface="Sansita Bold"/>
                <a:sym typeface="Sansita Bold"/>
              </a:rPr>
              <a:t>Infants</a:t>
            </a:r>
          </a:p>
          <a:p>
            <a:pPr algn="ctr">
              <a:lnSpc>
                <a:spcPts val="4186"/>
              </a:lnSpc>
              <a:spcBef>
                <a:spcPct val="0"/>
              </a:spcBef>
            </a:pPr>
            <a:r>
              <a:rPr lang="en-US" sz="3771" dirty="0">
                <a:solidFill>
                  <a:srgbClr val="058B84"/>
                </a:solidFill>
                <a:latin typeface="Sansita"/>
                <a:ea typeface="Sansita"/>
                <a:cs typeface="Sansita"/>
                <a:sym typeface="Sansita"/>
              </a:rPr>
              <a:t>Children will have reading books and reading records sent home. In Reception they will have speed sounds sent home daily. </a:t>
            </a:r>
          </a:p>
          <a:p>
            <a:pPr algn="ctr">
              <a:lnSpc>
                <a:spcPts val="4186"/>
              </a:lnSpc>
              <a:spcBef>
                <a:spcPct val="0"/>
              </a:spcBef>
            </a:pPr>
            <a:r>
              <a:rPr lang="en-US" sz="3771" dirty="0">
                <a:solidFill>
                  <a:srgbClr val="058B84"/>
                </a:solidFill>
                <a:latin typeface="Sansita"/>
                <a:ea typeface="Sansita"/>
                <a:cs typeface="Sansita"/>
                <a:sym typeface="Sansita"/>
              </a:rPr>
              <a:t>To support your child with their reading we ask that  you read at home daily and record in their records.</a:t>
            </a:r>
          </a:p>
          <a:p>
            <a:pPr algn="ctr">
              <a:lnSpc>
                <a:spcPts val="4186"/>
              </a:lnSpc>
              <a:spcBef>
                <a:spcPct val="0"/>
              </a:spcBef>
            </a:pPr>
            <a:endParaRPr lang="en-US" sz="3771" dirty="0">
              <a:solidFill>
                <a:srgbClr val="058B84"/>
              </a:solidFill>
              <a:latin typeface="Sansita"/>
              <a:ea typeface="Sansita"/>
              <a:cs typeface="Sansita"/>
              <a:sym typeface="Sansita"/>
            </a:endParaRPr>
          </a:p>
          <a:p>
            <a:pPr algn="ctr">
              <a:lnSpc>
                <a:spcPts val="4186"/>
              </a:lnSpc>
              <a:spcBef>
                <a:spcPct val="0"/>
              </a:spcBef>
            </a:pPr>
            <a:r>
              <a:rPr lang="en-US" sz="3771" dirty="0">
                <a:solidFill>
                  <a:srgbClr val="058B84"/>
                </a:solidFill>
                <a:latin typeface="Sansita"/>
                <a:ea typeface="Sansita"/>
                <a:cs typeface="Sansita"/>
                <a:sym typeface="Sansita"/>
              </a:rPr>
              <a:t>Reading rockets are used to celebrate reading at the infants. </a:t>
            </a:r>
          </a:p>
          <a:p>
            <a:pPr algn="ctr">
              <a:lnSpc>
                <a:spcPts val="4186"/>
              </a:lnSpc>
              <a:spcBef>
                <a:spcPct val="0"/>
              </a:spcBef>
            </a:pPr>
            <a:r>
              <a:rPr lang="en-US" sz="3771" dirty="0">
                <a:solidFill>
                  <a:srgbClr val="058B84"/>
                </a:solidFill>
                <a:latin typeface="Sansita"/>
                <a:ea typeface="Sansita"/>
                <a:cs typeface="Sansita"/>
                <a:sym typeface="Sansita"/>
              </a:rPr>
              <a:t>Star books and spot books are sent home at Infants and a Library book. </a:t>
            </a:r>
          </a:p>
          <a:p>
            <a:pPr algn="ctr">
              <a:lnSpc>
                <a:spcPts val="4186"/>
              </a:lnSpc>
              <a:spcBef>
                <a:spcPct val="0"/>
              </a:spcBef>
            </a:pPr>
            <a:r>
              <a:rPr lang="en-US" sz="3771" dirty="0">
                <a:solidFill>
                  <a:srgbClr val="058B84"/>
                </a:solidFill>
                <a:latin typeface="Sansita"/>
                <a:ea typeface="Sansita"/>
                <a:cs typeface="Sansita"/>
                <a:sym typeface="Sansita"/>
              </a:rPr>
              <a:t>Special awards for each 100 reads from Miss Bullock ​</a:t>
            </a:r>
          </a:p>
          <a:p>
            <a:pPr algn="ctr">
              <a:lnSpc>
                <a:spcPts val="5074"/>
              </a:lnSpc>
              <a:spcBef>
                <a:spcPct val="0"/>
              </a:spcBef>
            </a:pPr>
            <a:endParaRPr lang="en-US" sz="3771" dirty="0">
              <a:solidFill>
                <a:srgbClr val="058B84"/>
              </a:solidFill>
              <a:latin typeface="Sansita"/>
              <a:ea typeface="Sansita"/>
              <a:cs typeface="Sansita"/>
              <a:sym typeface="Sansita"/>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096494" y="6456804"/>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3836544" y="779332"/>
            <a:ext cx="8982459" cy="1117854"/>
          </a:xfrm>
          <a:prstGeom prst="rect">
            <a:avLst/>
          </a:prstGeom>
        </p:spPr>
        <p:txBody>
          <a:bodyPr lIns="0" tIns="0" rIns="0" bIns="0" rtlCol="0" anchor="t">
            <a:spAutoFit/>
          </a:bodyPr>
          <a:lstStyle/>
          <a:p>
            <a:pPr algn="ctr">
              <a:lnSpc>
                <a:spcPts val="8658"/>
              </a:lnSpc>
            </a:pPr>
            <a:r>
              <a:rPr lang="en-US" sz="7800" b="1" dirty="0" err="1">
                <a:solidFill>
                  <a:srgbClr val="058B84"/>
                </a:solidFill>
                <a:latin typeface="Sansita Ultra-Bold"/>
                <a:ea typeface="Sansita Ultra-Bold"/>
                <a:cs typeface="Sansita Ultra-Bold"/>
                <a:sym typeface="Sansita Ultra-Bold"/>
              </a:rPr>
              <a:t>Numbots</a:t>
            </a:r>
            <a:endParaRPr lang="en-US" sz="7800" b="1" dirty="0">
              <a:solidFill>
                <a:srgbClr val="058B84"/>
              </a:solidFill>
              <a:latin typeface="Sansita Ultra-Bold"/>
              <a:ea typeface="Sansita Ultra-Bold"/>
              <a:cs typeface="Sansita Ultra-Bold"/>
              <a:sym typeface="Sansita Ultra-Bold"/>
            </a:endParaRPr>
          </a:p>
        </p:txBody>
      </p:sp>
      <p:sp>
        <p:nvSpPr>
          <p:cNvPr id="7" name="TextBox 7"/>
          <p:cNvSpPr txBox="1"/>
          <p:nvPr/>
        </p:nvSpPr>
        <p:spPr>
          <a:xfrm>
            <a:off x="923180" y="3838760"/>
            <a:ext cx="16805762" cy="3606928"/>
          </a:xfrm>
          <a:prstGeom prst="rect">
            <a:avLst/>
          </a:prstGeom>
        </p:spPr>
        <p:txBody>
          <a:bodyPr lIns="0" tIns="0" rIns="0" bIns="0" rtlCol="0" anchor="t">
            <a:spAutoFit/>
          </a:bodyPr>
          <a:lstStyle/>
          <a:p>
            <a:pPr algn="ctr">
              <a:lnSpc>
                <a:spcPts val="7104"/>
              </a:lnSpc>
            </a:pPr>
            <a:r>
              <a:rPr lang="en-US" sz="6400" dirty="0">
                <a:solidFill>
                  <a:srgbClr val="058B84"/>
                </a:solidFill>
                <a:latin typeface="Sansita"/>
                <a:ea typeface="Sansita"/>
                <a:cs typeface="Sansita"/>
                <a:sym typeface="Sansita"/>
              </a:rPr>
              <a:t>At the infants children have access to </a:t>
            </a:r>
            <a:r>
              <a:rPr lang="en-US" sz="6400" dirty="0" err="1">
                <a:solidFill>
                  <a:srgbClr val="058B84"/>
                </a:solidFill>
                <a:latin typeface="Sansita"/>
                <a:ea typeface="Sansita"/>
                <a:cs typeface="Sansita"/>
                <a:sym typeface="Sansita"/>
              </a:rPr>
              <a:t>Numbots</a:t>
            </a:r>
            <a:r>
              <a:rPr lang="en-US" sz="6400" dirty="0">
                <a:solidFill>
                  <a:srgbClr val="058B84"/>
                </a:solidFill>
                <a:latin typeface="Sansita"/>
                <a:ea typeface="Sansita"/>
                <a:cs typeface="Sansita"/>
                <a:sym typeface="Sansita"/>
              </a:rPr>
              <a:t> at home to strengthen and practice their number fact skills. Login details are inside reading records.</a:t>
            </a:r>
          </a:p>
          <a:p>
            <a:pPr algn="ctr">
              <a:lnSpc>
                <a:spcPts val="7104"/>
              </a:lnSpc>
              <a:spcBef>
                <a:spcPct val="0"/>
              </a:spcBef>
            </a:pPr>
            <a:r>
              <a:rPr lang="en-US" sz="6400" dirty="0">
                <a:solidFill>
                  <a:srgbClr val="058B84"/>
                </a:solidFill>
                <a:latin typeface="Sansita"/>
                <a:ea typeface="Sansita"/>
                <a:cs typeface="Sansita"/>
                <a:sym typeface="Sansita"/>
              </a:rPr>
              <a:t>Practice at home should be daily (a few minutes).</a:t>
            </a:r>
          </a:p>
        </p:txBody>
      </p:sp>
      <p:sp>
        <p:nvSpPr>
          <p:cNvPr id="10" name="Freeform 10"/>
          <p:cNvSpPr/>
          <p:nvPr/>
        </p:nvSpPr>
        <p:spPr>
          <a:xfrm>
            <a:off x="0" y="0"/>
            <a:ext cx="1846360" cy="1846360"/>
          </a:xfrm>
          <a:custGeom>
            <a:avLst/>
            <a:gdLst/>
            <a:ahLst/>
            <a:cxnLst/>
            <a:rect l="l" t="t" r="r" b="b"/>
            <a:pathLst>
              <a:path w="1846360" h="1846360">
                <a:moveTo>
                  <a:pt x="0" y="0"/>
                </a:moveTo>
                <a:lnTo>
                  <a:pt x="1846360" y="0"/>
                </a:lnTo>
                <a:lnTo>
                  <a:pt x="1846360" y="1846360"/>
                </a:lnTo>
                <a:lnTo>
                  <a:pt x="0" y="1846360"/>
                </a:lnTo>
                <a:lnTo>
                  <a:pt x="0" y="0"/>
                </a:lnTo>
                <a:close/>
              </a:path>
            </a:pathLst>
          </a:custGeom>
          <a:blipFill>
            <a:blip r:embed="rId4"/>
            <a:stretch>
              <a:fillRect/>
            </a:stretch>
          </a:blipFill>
        </p:spPr>
        <p:txBody>
          <a:bodyPr/>
          <a:lstStyle/>
          <a:p>
            <a:endParaRPr lang="en-GB"/>
          </a:p>
        </p:txBody>
      </p:sp>
      <p:sp>
        <p:nvSpPr>
          <p:cNvPr id="11" name="Freeform 11"/>
          <p:cNvSpPr/>
          <p:nvPr/>
        </p:nvSpPr>
        <p:spPr>
          <a:xfrm>
            <a:off x="16441640" y="0"/>
            <a:ext cx="1846360" cy="1846360"/>
          </a:xfrm>
          <a:custGeom>
            <a:avLst/>
            <a:gdLst/>
            <a:ahLst/>
            <a:cxnLst/>
            <a:rect l="l" t="t" r="r" b="b"/>
            <a:pathLst>
              <a:path w="1846360" h="1846360">
                <a:moveTo>
                  <a:pt x="0" y="0"/>
                </a:moveTo>
                <a:lnTo>
                  <a:pt x="1846360" y="0"/>
                </a:lnTo>
                <a:lnTo>
                  <a:pt x="1846360" y="1846360"/>
                </a:lnTo>
                <a:lnTo>
                  <a:pt x="0" y="1846360"/>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5048795" y="571948"/>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Assessment</a:t>
            </a:r>
          </a:p>
        </p:txBody>
      </p:sp>
      <p:sp>
        <p:nvSpPr>
          <p:cNvPr id="7" name="TextBox 7"/>
          <p:cNvSpPr txBox="1"/>
          <p:nvPr/>
        </p:nvSpPr>
        <p:spPr>
          <a:xfrm>
            <a:off x="2847806" y="2372572"/>
            <a:ext cx="12601562" cy="7421134"/>
          </a:xfrm>
          <a:prstGeom prst="rect">
            <a:avLst/>
          </a:prstGeom>
        </p:spPr>
        <p:txBody>
          <a:bodyPr lIns="0" tIns="0" rIns="0" bIns="0" rtlCol="0" anchor="t">
            <a:spAutoFit/>
          </a:bodyPr>
          <a:lstStyle/>
          <a:p>
            <a:pPr algn="just">
              <a:lnSpc>
                <a:spcPts val="3500"/>
              </a:lnSpc>
            </a:pPr>
            <a:r>
              <a:rPr lang="en-US" sz="2800">
                <a:solidFill>
                  <a:srgbClr val="058B84"/>
                </a:solidFill>
                <a:latin typeface="Sansita"/>
                <a:ea typeface="Sansita"/>
                <a:cs typeface="Sansita"/>
                <a:sym typeface="Sansita"/>
              </a:rPr>
              <a:t>Year 1 phonics screening</a:t>
            </a:r>
            <a:endParaRPr lang="en-US" sz="2800" dirty="0">
              <a:solidFill>
                <a:srgbClr val="058B84"/>
              </a:solidFill>
              <a:latin typeface="Sansita"/>
              <a:ea typeface="Sansita"/>
              <a:cs typeface="Sansita"/>
              <a:sym typeface="Sansita"/>
            </a:endParaRPr>
          </a:p>
          <a:p>
            <a:pPr algn="just">
              <a:lnSpc>
                <a:spcPts val="3500"/>
              </a:lnSpc>
            </a:pPr>
            <a:endParaRPr lang="en-US" sz="2800" dirty="0">
              <a:solidFill>
                <a:srgbClr val="058B84"/>
              </a:solidFill>
              <a:latin typeface="Sansita"/>
              <a:ea typeface="Sansita"/>
              <a:cs typeface="Sansita"/>
            </a:endParaRPr>
          </a:p>
          <a:p>
            <a:pPr algn="just"/>
            <a:r>
              <a:rPr lang="en-US" sz="2800" dirty="0">
                <a:solidFill>
                  <a:srgbClr val="058B84"/>
                </a:solidFill>
                <a:ea typeface="+mn-lt"/>
                <a:cs typeface="+mn-lt"/>
              </a:rPr>
              <a:t>The Year 1 Phonics Screening Check is a national  </a:t>
            </a:r>
            <a:r>
              <a:rPr lang="en-US" sz="2800">
                <a:solidFill>
                  <a:srgbClr val="058B84"/>
                </a:solidFill>
                <a:ea typeface="+mn-lt"/>
                <a:cs typeface="+mn-lt"/>
              </a:rPr>
              <a:t>assessment</a:t>
            </a:r>
            <a:r>
              <a:rPr lang="en-US" sz="2800" dirty="0">
                <a:solidFill>
                  <a:srgbClr val="058B84"/>
                </a:solidFill>
                <a:ea typeface="+mn-lt"/>
                <a:cs typeface="+mn-lt"/>
              </a:rPr>
              <a:t> taken by all year 1 pupils. </a:t>
            </a:r>
            <a:endParaRPr lang="en-US" dirty="0">
              <a:solidFill>
                <a:srgbClr val="000000"/>
              </a:solidFill>
              <a:ea typeface="+mn-lt"/>
              <a:cs typeface="+mn-lt"/>
            </a:endParaRPr>
          </a:p>
          <a:p>
            <a:pPr algn="just"/>
            <a:r>
              <a:rPr lang="en-US" sz="2800" dirty="0">
                <a:solidFill>
                  <a:srgbClr val="058B84"/>
                </a:solidFill>
                <a:ea typeface="+mn-lt"/>
                <a:cs typeface="+mn-lt"/>
              </a:rPr>
              <a:t>During the check, children will read a mixture of real and made-up words with a </a:t>
            </a:r>
            <a:r>
              <a:rPr lang="en-US" sz="2800">
                <a:solidFill>
                  <a:srgbClr val="058B84"/>
                </a:solidFill>
                <a:ea typeface="+mn-lt"/>
                <a:cs typeface="+mn-lt"/>
              </a:rPr>
              <a:t>familiar adult in school.</a:t>
            </a:r>
            <a:endParaRPr lang="en-US">
              <a:solidFill>
                <a:srgbClr val="000000"/>
              </a:solidFill>
              <a:ea typeface="+mn-lt"/>
              <a:cs typeface="+mn-lt"/>
            </a:endParaRPr>
          </a:p>
          <a:p>
            <a:pPr algn="just"/>
            <a:r>
              <a:rPr lang="en-US" sz="2800" dirty="0">
                <a:solidFill>
                  <a:srgbClr val="058B84"/>
                </a:solidFill>
                <a:ea typeface="+mn-lt"/>
                <a:cs typeface="+mn-lt"/>
              </a:rPr>
              <a:t>The check takes place nationally each year in June during Year 1. Following our phonics workshop, phonics packs will be sent home to support families in </a:t>
            </a:r>
            <a:r>
              <a:rPr lang="en-US" sz="2800" err="1">
                <a:solidFill>
                  <a:srgbClr val="058B84"/>
                </a:solidFill>
                <a:ea typeface="+mn-lt"/>
                <a:cs typeface="+mn-lt"/>
              </a:rPr>
              <a:t>practising</a:t>
            </a:r>
            <a:r>
              <a:rPr lang="en-US" sz="2800" dirty="0">
                <a:solidFill>
                  <a:srgbClr val="058B84"/>
                </a:solidFill>
                <a:ea typeface="+mn-lt"/>
                <a:cs typeface="+mn-lt"/>
              </a:rPr>
              <a:t> and </a:t>
            </a:r>
            <a:r>
              <a:rPr lang="en-US" sz="2800">
                <a:solidFill>
                  <a:srgbClr val="058B84"/>
                </a:solidFill>
                <a:ea typeface="+mn-lt"/>
                <a:cs typeface="+mn-lt"/>
              </a:rPr>
              <a:t>reinforcing phonics skills through regular reading and fun activities.</a:t>
            </a:r>
            <a:endParaRPr lang="en-US">
              <a:solidFill>
                <a:srgbClr val="000000"/>
              </a:solidFill>
              <a:ea typeface="+mn-lt"/>
              <a:cs typeface="+mn-lt"/>
            </a:endParaRPr>
          </a:p>
          <a:p>
            <a:pPr algn="just"/>
            <a:r>
              <a:rPr lang="en-US" sz="2800">
                <a:solidFill>
                  <a:srgbClr val="058B84"/>
                </a:solidFill>
                <a:ea typeface="+mn-lt"/>
                <a:cs typeface="+mn-lt"/>
              </a:rPr>
              <a:t>We encourage all </a:t>
            </a:r>
            <a:r>
              <a:rPr lang="en-US" sz="2800" dirty="0">
                <a:solidFill>
                  <a:srgbClr val="058B84"/>
                </a:solidFill>
                <a:ea typeface="+mn-lt"/>
                <a:cs typeface="+mn-lt"/>
              </a:rPr>
              <a:t>children to read regularly at home, as this plays an important role in building confidence, fluency and success in both the Phonics Screening Check and their wider reading journey.</a:t>
            </a:r>
            <a:endParaRPr lang="en-US">
              <a:ea typeface="+mn-lt"/>
              <a:cs typeface="+mn-lt"/>
            </a:endParaRPr>
          </a:p>
          <a:p>
            <a:pPr algn="just">
              <a:lnSpc>
                <a:spcPts val="3500"/>
              </a:lnSpc>
            </a:pPr>
            <a:endParaRPr lang="en-US" sz="2800" dirty="0">
              <a:solidFill>
                <a:srgbClr val="058B84"/>
              </a:solidFill>
              <a:latin typeface="Sansita"/>
              <a:ea typeface="Sansita"/>
              <a:cs typeface="Sansita"/>
            </a:endParaRPr>
          </a:p>
          <a:p>
            <a:pPr algn="just">
              <a:lnSpc>
                <a:spcPts val="3500"/>
              </a:lnSpc>
            </a:pPr>
            <a:endParaRPr lang="en-US" sz="2800" dirty="0">
              <a:solidFill>
                <a:srgbClr val="058B84"/>
              </a:solidFill>
              <a:latin typeface="Sansita"/>
              <a:ea typeface="Sansita"/>
              <a:cs typeface="Sansita"/>
              <a:sym typeface="Sansita"/>
            </a:endParaRPr>
          </a:p>
          <a:p>
            <a:pPr algn="just">
              <a:lnSpc>
                <a:spcPts val="3500"/>
              </a:lnSpc>
            </a:pPr>
            <a:endParaRPr lang="en-US" sz="2800" dirty="0">
              <a:solidFill>
                <a:srgbClr val="058B84"/>
              </a:solidFill>
              <a:latin typeface="Sansita"/>
              <a:ea typeface="Sansita"/>
              <a:cs typeface="Sansita"/>
              <a:sym typeface="Sansita"/>
            </a:endParaRPr>
          </a:p>
          <a:p>
            <a:pPr algn="just">
              <a:lnSpc>
                <a:spcPts val="3500"/>
              </a:lnSpc>
            </a:pPr>
            <a:endParaRPr lang="en-US" sz="2800" dirty="0">
              <a:solidFill>
                <a:srgbClr val="058B84"/>
              </a:solidFill>
              <a:latin typeface="Sansita"/>
              <a:ea typeface="Sansita"/>
              <a:cs typeface="Sansita"/>
              <a:sym typeface="Sansita"/>
            </a:endParaRPr>
          </a:p>
          <a:p>
            <a:pPr algn="just">
              <a:lnSpc>
                <a:spcPts val="3500"/>
              </a:lnSpc>
            </a:pPr>
            <a:endParaRPr lang="en-US" sz="2800" dirty="0">
              <a:solidFill>
                <a:srgbClr val="058B84"/>
              </a:solidFill>
              <a:latin typeface="Sansita"/>
              <a:ea typeface="Sansita"/>
              <a:cs typeface="Sansita"/>
            </a:endParaRPr>
          </a:p>
          <a:p>
            <a:pPr algn="just">
              <a:lnSpc>
                <a:spcPts val="3500"/>
              </a:lnSpc>
            </a:pPr>
            <a:endParaRPr lang="en-US" sz="2800" dirty="0">
              <a:solidFill>
                <a:srgbClr val="058B84"/>
              </a:solidFill>
              <a:latin typeface="Sansita"/>
              <a:ea typeface="Sansita"/>
              <a:cs typeface="Sansita"/>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23645"/>
            <a:ext cx="2195076" cy="2195076"/>
          </a:xfrm>
          <a:custGeom>
            <a:avLst/>
            <a:gdLst/>
            <a:ahLst/>
            <a:cxnLst/>
            <a:rect l="l" t="t" r="r" b="b"/>
            <a:pathLst>
              <a:path w="2195076" h="2195076">
                <a:moveTo>
                  <a:pt x="0" y="0"/>
                </a:moveTo>
                <a:lnTo>
                  <a:pt x="2195076" y="0"/>
                </a:lnTo>
                <a:lnTo>
                  <a:pt x="2195076" y="2195075"/>
                </a:lnTo>
                <a:lnTo>
                  <a:pt x="0" y="2195075"/>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820762" y="510569"/>
            <a:ext cx="8982459" cy="1117854"/>
          </a:xfrm>
          <a:prstGeom prst="rect">
            <a:avLst/>
          </a:prstGeom>
        </p:spPr>
        <p:txBody>
          <a:bodyPr lIns="0" tIns="0" rIns="0" bIns="0" rtlCol="0" anchor="t">
            <a:spAutoFit/>
          </a:bodyPr>
          <a:lstStyle/>
          <a:p>
            <a:pPr algn="ctr">
              <a:lnSpc>
                <a:spcPts val="8658"/>
              </a:lnSpc>
            </a:pPr>
            <a:r>
              <a:rPr lang="en-US" sz="7800" b="1" dirty="0">
                <a:solidFill>
                  <a:srgbClr val="058B84"/>
                </a:solidFill>
                <a:latin typeface="Sansita Ultra-Bold"/>
                <a:ea typeface="Sansita Ultra-Bold"/>
                <a:cs typeface="Sansita Ultra-Bold"/>
                <a:sym typeface="Sansita Ultra-Bold"/>
              </a:rPr>
              <a:t>Curriculum</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pic>
        <p:nvPicPr>
          <p:cNvPr id="11" name="Picture 10">
            <a:extLst>
              <a:ext uri="{FF2B5EF4-FFF2-40B4-BE49-F238E27FC236}">
                <a16:creationId xmlns:a16="http://schemas.microsoft.com/office/drawing/2014/main" id="{C8EDF01F-4153-5CAC-2622-24661BBE5D2F}"/>
              </a:ext>
            </a:extLst>
          </p:cNvPr>
          <p:cNvPicPr>
            <a:picLocks noChangeAspect="1"/>
          </p:cNvPicPr>
          <p:nvPr/>
        </p:nvPicPr>
        <p:blipFill>
          <a:blip r:embed="rId5"/>
          <a:stretch>
            <a:fillRect/>
          </a:stretch>
        </p:blipFill>
        <p:spPr>
          <a:xfrm>
            <a:off x="4490896" y="2367656"/>
            <a:ext cx="9627095" cy="642653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799152" y="3473335"/>
            <a:ext cx="13235685" cy="6583920"/>
          </a:xfrm>
          <a:prstGeom prst="rect">
            <a:avLst/>
          </a:prstGeom>
        </p:spPr>
        <p:txBody>
          <a:bodyPr lIns="0" tIns="0" rIns="0" bIns="0" rtlCol="0" anchor="t">
            <a:spAutoFit/>
          </a:bodyPr>
          <a:lstStyle/>
          <a:p>
            <a:pPr marL="648855" lvl="1" indent="-324427" algn="just">
              <a:lnSpc>
                <a:spcPts val="3756"/>
              </a:lnSpc>
              <a:buFont typeface="Arial"/>
              <a:buChar char="•"/>
            </a:pPr>
            <a:r>
              <a:rPr lang="en-US" sz="3005">
                <a:solidFill>
                  <a:srgbClr val="058B84"/>
                </a:solidFill>
                <a:latin typeface="Sansita"/>
                <a:ea typeface="Sansita"/>
                <a:cs typeface="Sansita"/>
                <a:sym typeface="Sansita"/>
              </a:rPr>
              <a:t>We can only administer prescribed medicines.​</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 You need to complete a form with relevant details from the office.​</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 Forms need to be filled out for asthma inhalersand given to the office. Please ensure that theyare completed and given to school office.​</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 Parent pay and Arbor logins have been sent, please ensure that you can login to these apps.  </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All children with allergies or medical conditions will need to complete an Individual Healthcare plan with the class teacher.</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We are a nut free school</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Please ensure there are no products containing nuts within packed lunches (including Nutella) or for snack.</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Please provide fruit or a healthy snack for breaktime ​in KS2, KS1 are provided with fruit and do not need a snack</a:t>
            </a:r>
          </a:p>
          <a:p>
            <a:pPr algn="just">
              <a:lnSpc>
                <a:spcPts val="3756"/>
              </a:lnSpc>
            </a:pPr>
            <a:endParaRPr lang="en-US" sz="3005">
              <a:solidFill>
                <a:srgbClr val="058B84"/>
              </a:solidFill>
              <a:latin typeface="Sansita"/>
              <a:ea typeface="Sansita"/>
              <a:cs typeface="Sansita"/>
              <a:sym typeface="Sansita"/>
            </a:endParaRPr>
          </a:p>
        </p:txBody>
      </p:sp>
      <p:sp>
        <p:nvSpPr>
          <p:cNvPr id="7" name="Freeform 7"/>
          <p:cNvSpPr/>
          <p:nvPr/>
        </p:nvSpPr>
        <p:spPr>
          <a:xfrm>
            <a:off x="7228298" y="7260500"/>
            <a:ext cx="591257" cy="596583"/>
          </a:xfrm>
          <a:custGeom>
            <a:avLst/>
            <a:gdLst/>
            <a:ahLst/>
            <a:cxnLst/>
            <a:rect l="l" t="t" r="r" b="b"/>
            <a:pathLst>
              <a:path w="591257" h="596583">
                <a:moveTo>
                  <a:pt x="0" y="0"/>
                </a:moveTo>
                <a:lnTo>
                  <a:pt x="591257" y="0"/>
                </a:lnTo>
                <a:lnTo>
                  <a:pt x="591257" y="596583"/>
                </a:lnTo>
                <a:lnTo>
                  <a:pt x="0" y="596583"/>
                </a:lnTo>
                <a:lnTo>
                  <a:pt x="0" y="0"/>
                </a:lnTo>
                <a:close/>
              </a:path>
            </a:pathLst>
          </a:custGeom>
          <a:blipFill>
            <a:blip r:embed="rId4"/>
            <a:stretch>
              <a:fillRect/>
            </a:stretch>
          </a:blipFill>
        </p:spPr>
        <p:txBody>
          <a:bodyPr/>
          <a:lstStyle/>
          <a:p>
            <a:endParaRPr lang="en-GB"/>
          </a:p>
        </p:txBody>
      </p:sp>
      <p:sp>
        <p:nvSpPr>
          <p:cNvPr id="8" name="TextBox 8"/>
          <p:cNvSpPr txBox="1"/>
          <p:nvPr/>
        </p:nvSpPr>
        <p:spPr>
          <a:xfrm>
            <a:off x="4925766" y="497004"/>
            <a:ext cx="8982459" cy="2213229"/>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Medical Information</a:t>
            </a:r>
          </a:p>
        </p:txBody>
      </p:sp>
      <p:sp>
        <p:nvSpPr>
          <p:cNvPr id="9" name="Freeform 9"/>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
        <p:nvSpPr>
          <p:cNvPr id="10" name="Freeform 10"/>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7" name="Freeform 7"/>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8" name="Freeform 8"/>
          <p:cNvSpPr/>
          <p:nvPr/>
        </p:nvSpPr>
        <p:spPr>
          <a:xfrm>
            <a:off x="772444" y="1688857"/>
            <a:ext cx="11754680" cy="8368398"/>
          </a:xfrm>
          <a:custGeom>
            <a:avLst/>
            <a:gdLst/>
            <a:ahLst/>
            <a:cxnLst/>
            <a:rect l="l" t="t" r="r" b="b"/>
            <a:pathLst>
              <a:path w="11754680" h="8368398">
                <a:moveTo>
                  <a:pt x="0" y="0"/>
                </a:moveTo>
                <a:lnTo>
                  <a:pt x="11754680" y="0"/>
                </a:lnTo>
                <a:lnTo>
                  <a:pt x="11754680" y="8368398"/>
                </a:lnTo>
                <a:lnTo>
                  <a:pt x="0" y="8368398"/>
                </a:lnTo>
                <a:lnTo>
                  <a:pt x="0" y="0"/>
                </a:lnTo>
                <a:close/>
              </a:path>
            </a:pathLst>
          </a:custGeom>
          <a:blipFill>
            <a:blip r:embed="rId5"/>
            <a:stretch>
              <a:fillRect/>
            </a:stretch>
          </a:blipFill>
        </p:spPr>
        <p:txBody>
          <a:bodyPr/>
          <a:lstStyle/>
          <a:p>
            <a:endParaRPr lang="en-GB"/>
          </a:p>
        </p:txBody>
      </p:sp>
      <p:sp>
        <p:nvSpPr>
          <p:cNvPr id="9" name="TextBox 9"/>
          <p:cNvSpPr txBox="1"/>
          <p:nvPr/>
        </p:nvSpPr>
        <p:spPr>
          <a:xfrm>
            <a:off x="4925766" y="503110"/>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Attendance</a:t>
            </a:r>
          </a:p>
        </p:txBody>
      </p:sp>
      <p:sp>
        <p:nvSpPr>
          <p:cNvPr id="10" name="TextBox 10"/>
          <p:cNvSpPr txBox="1"/>
          <p:nvPr/>
        </p:nvSpPr>
        <p:spPr>
          <a:xfrm>
            <a:off x="12344768" y="2067800"/>
            <a:ext cx="5943232" cy="7783938"/>
          </a:xfrm>
          <a:prstGeom prst="rect">
            <a:avLst/>
          </a:prstGeom>
        </p:spPr>
        <p:txBody>
          <a:bodyPr lIns="0" tIns="0" rIns="0" bIns="0" rtlCol="0" anchor="t">
            <a:spAutoFit/>
          </a:bodyPr>
          <a:lstStyle/>
          <a:p>
            <a:pPr algn="ctr">
              <a:lnSpc>
                <a:spcPts val="3895"/>
              </a:lnSpc>
            </a:pPr>
            <a:r>
              <a:rPr lang="en-US" sz="3509" b="1">
                <a:solidFill>
                  <a:srgbClr val="058B84"/>
                </a:solidFill>
                <a:latin typeface="Sansita Ultra-Bold"/>
                <a:ea typeface="Sansita Ultra-Bold"/>
                <a:cs typeface="Sansita Ultra-Bold"/>
                <a:sym typeface="Sansita Ultra-Bold"/>
              </a:rPr>
              <a:t>Lateness can impact on attendance and how well children settle into their school day. It is important that children arrive on time.</a:t>
            </a:r>
          </a:p>
          <a:p>
            <a:pPr algn="ctr">
              <a:lnSpc>
                <a:spcPts val="3895"/>
              </a:lnSpc>
            </a:pPr>
            <a:endParaRPr lang="en-US" sz="3509" b="1">
              <a:solidFill>
                <a:srgbClr val="058B84"/>
              </a:solidFill>
              <a:latin typeface="Sansita Ultra-Bold"/>
              <a:ea typeface="Sansita Ultra-Bold"/>
              <a:cs typeface="Sansita Ultra-Bold"/>
              <a:sym typeface="Sansita Ultra-Bold"/>
            </a:endParaRPr>
          </a:p>
          <a:p>
            <a:pPr algn="ctr">
              <a:lnSpc>
                <a:spcPts val="3895"/>
              </a:lnSpc>
            </a:pPr>
            <a:r>
              <a:rPr lang="en-US" sz="3509" b="1">
                <a:solidFill>
                  <a:srgbClr val="058B84"/>
                </a:solidFill>
                <a:latin typeface="Sansita Ultra-Bold"/>
                <a:ea typeface="Sansita Ultra-Bold"/>
                <a:cs typeface="Sansita Ultra-Bold"/>
                <a:sym typeface="Sansita Ultra-Bold"/>
              </a:rPr>
              <a:t>Infants</a:t>
            </a:r>
          </a:p>
          <a:p>
            <a:pPr algn="ctr">
              <a:lnSpc>
                <a:spcPts val="3895"/>
              </a:lnSpc>
            </a:pPr>
            <a:r>
              <a:rPr lang="en-US" sz="3509" b="1">
                <a:solidFill>
                  <a:srgbClr val="058B84"/>
                </a:solidFill>
                <a:latin typeface="Sansita Ultra-Bold"/>
                <a:ea typeface="Sansita Ultra-Bold"/>
                <a:cs typeface="Sansita Ultra-Bold"/>
                <a:sym typeface="Sansita Ultra-Bold"/>
              </a:rPr>
              <a:t>Morning gate 8.35-8.45am</a:t>
            </a:r>
          </a:p>
          <a:p>
            <a:pPr algn="ctr">
              <a:lnSpc>
                <a:spcPts val="3895"/>
              </a:lnSpc>
            </a:pPr>
            <a:r>
              <a:rPr lang="en-US" sz="3509" b="1">
                <a:solidFill>
                  <a:srgbClr val="058B84"/>
                </a:solidFill>
                <a:latin typeface="Sansita Ultra-Bold"/>
                <a:ea typeface="Sansita Ultra-Bold"/>
                <a:cs typeface="Sansita Ultra-Bold"/>
                <a:sym typeface="Sansita Ultra-Bold"/>
              </a:rPr>
              <a:t>Register 8.45am</a:t>
            </a:r>
          </a:p>
          <a:p>
            <a:pPr algn="ctr">
              <a:lnSpc>
                <a:spcPts val="3895"/>
              </a:lnSpc>
            </a:pPr>
            <a:r>
              <a:rPr lang="en-US" sz="3509" b="1">
                <a:solidFill>
                  <a:srgbClr val="058B84"/>
                </a:solidFill>
                <a:latin typeface="Sansita Ultra-Bold"/>
                <a:ea typeface="Sansita Ultra-Bold"/>
                <a:cs typeface="Sansita Ultra-Bold"/>
                <a:sym typeface="Sansita Ultra-Bold"/>
              </a:rPr>
              <a:t>End of the day 3.15pm</a:t>
            </a:r>
          </a:p>
          <a:p>
            <a:pPr algn="ctr">
              <a:lnSpc>
                <a:spcPts val="3895"/>
              </a:lnSpc>
            </a:pPr>
            <a:endParaRPr lang="en-US" sz="3509" b="1">
              <a:solidFill>
                <a:srgbClr val="058B84"/>
              </a:solidFill>
              <a:latin typeface="Sansita Ultra-Bold"/>
              <a:ea typeface="Sansita Ultra-Bold"/>
              <a:cs typeface="Sansita Ultra-Bold"/>
              <a:sym typeface="Sansita Ultra-Bold"/>
            </a:endParaRPr>
          </a:p>
          <a:p>
            <a:pPr algn="ctr">
              <a:lnSpc>
                <a:spcPts val="3895"/>
              </a:lnSpc>
            </a:pPr>
            <a:r>
              <a:rPr lang="en-US" sz="3509" b="1">
                <a:solidFill>
                  <a:srgbClr val="058B84"/>
                </a:solidFill>
                <a:latin typeface="Sansita Ultra-Bold"/>
                <a:ea typeface="Sansita Ultra-Bold"/>
                <a:cs typeface="Sansita Ultra-Bold"/>
                <a:sym typeface="Sansita Ultra-Bold"/>
              </a:rPr>
              <a:t>Juniors</a:t>
            </a:r>
          </a:p>
          <a:p>
            <a:pPr algn="ctr">
              <a:lnSpc>
                <a:spcPts val="3895"/>
              </a:lnSpc>
            </a:pPr>
            <a:r>
              <a:rPr lang="en-US" sz="3509" b="1">
                <a:solidFill>
                  <a:srgbClr val="058B84"/>
                </a:solidFill>
                <a:latin typeface="Sansita Ultra-Bold"/>
                <a:ea typeface="Sansita Ultra-Bold"/>
                <a:cs typeface="Sansita Ultra-Bold"/>
                <a:sym typeface="Sansita Ultra-Bold"/>
              </a:rPr>
              <a:t>Morning gate 8.40-8.50</a:t>
            </a:r>
          </a:p>
          <a:p>
            <a:pPr algn="ctr">
              <a:lnSpc>
                <a:spcPts val="3895"/>
              </a:lnSpc>
            </a:pPr>
            <a:r>
              <a:rPr lang="en-US" sz="3509" b="1">
                <a:solidFill>
                  <a:srgbClr val="058B84"/>
                </a:solidFill>
                <a:latin typeface="Sansita Ultra-Bold"/>
                <a:ea typeface="Sansita Ultra-Bold"/>
                <a:cs typeface="Sansita Ultra-Bold"/>
                <a:sym typeface="Sansita Ultra-Bold"/>
              </a:rPr>
              <a:t>Register 8.50am</a:t>
            </a:r>
          </a:p>
          <a:p>
            <a:pPr algn="ctr">
              <a:lnSpc>
                <a:spcPts val="3895"/>
              </a:lnSpc>
            </a:pPr>
            <a:r>
              <a:rPr lang="en-US" sz="3509" b="1">
                <a:solidFill>
                  <a:srgbClr val="058B84"/>
                </a:solidFill>
                <a:latin typeface="Sansita Ultra-Bold"/>
                <a:ea typeface="Sansita Ultra-Bold"/>
                <a:cs typeface="Sansita Ultra-Bold"/>
                <a:sym typeface="Sansita Ultra-Bold"/>
              </a:rPr>
              <a:t>End of the day 3.20pm</a:t>
            </a:r>
          </a:p>
          <a:p>
            <a:pPr algn="ctr">
              <a:lnSpc>
                <a:spcPts val="3895"/>
              </a:lnSpc>
              <a:spcBef>
                <a:spcPct val="0"/>
              </a:spcBef>
            </a:pPr>
            <a:endParaRPr lang="en-US" sz="3509" b="1">
              <a:solidFill>
                <a:srgbClr val="058B84"/>
              </a:solidFill>
              <a:latin typeface="Sansita Ultra-Bold"/>
              <a:ea typeface="Sansita Ultra-Bold"/>
              <a:cs typeface="Sansita Ultra-Bold"/>
              <a:sym typeface="Sansita Ultra-Bold"/>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5048795" y="145928"/>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Online Safety</a:t>
            </a:r>
          </a:p>
        </p:txBody>
      </p:sp>
      <p:sp>
        <p:nvSpPr>
          <p:cNvPr id="7" name="TextBox 7"/>
          <p:cNvSpPr txBox="1"/>
          <p:nvPr/>
        </p:nvSpPr>
        <p:spPr>
          <a:xfrm>
            <a:off x="2436278" y="2386707"/>
            <a:ext cx="14446903" cy="6709793"/>
          </a:xfrm>
          <a:prstGeom prst="rect">
            <a:avLst/>
          </a:prstGeom>
        </p:spPr>
        <p:txBody>
          <a:bodyPr lIns="0" tIns="0" rIns="0" bIns="0" rtlCol="0" anchor="t">
            <a:spAutoFit/>
          </a:bodyPr>
          <a:lstStyle/>
          <a:p>
            <a:pPr algn="ctr">
              <a:lnSpc>
                <a:spcPts val="4107"/>
              </a:lnSpc>
            </a:pPr>
            <a:r>
              <a:rPr lang="en-US" sz="3700">
                <a:solidFill>
                  <a:srgbClr val="058B84"/>
                </a:solidFill>
                <a:latin typeface="Sansita"/>
                <a:ea typeface="Sansita"/>
                <a:cs typeface="Sansita"/>
                <a:sym typeface="Sansita"/>
              </a:rPr>
              <a:t>Online Safety will be taught to children through computing lessons and our PSHE curriculum. </a:t>
            </a:r>
          </a:p>
          <a:p>
            <a:pPr algn="ctr">
              <a:lnSpc>
                <a:spcPts val="4107"/>
              </a:lnSpc>
            </a:pPr>
            <a:endParaRPr lang="en-US" sz="3700">
              <a:solidFill>
                <a:srgbClr val="058B84"/>
              </a:solidFill>
              <a:latin typeface="Sansita"/>
              <a:ea typeface="Sansita"/>
              <a:cs typeface="Sansita"/>
              <a:sym typeface="Sansita"/>
            </a:endParaRPr>
          </a:p>
          <a:p>
            <a:pPr algn="ctr">
              <a:lnSpc>
                <a:spcPts val="4107"/>
              </a:lnSpc>
            </a:pPr>
            <a:r>
              <a:rPr lang="en-US" sz="3700">
                <a:solidFill>
                  <a:srgbClr val="058B84"/>
                </a:solidFill>
                <a:latin typeface="Sansita"/>
                <a:ea typeface="Sansita"/>
                <a:cs typeface="Sansita"/>
                <a:sym typeface="Sansita"/>
              </a:rPr>
              <a:t>We value the importance of keeping children safe online. Please ensure that your child has parental controls on any devices at home. </a:t>
            </a:r>
          </a:p>
          <a:p>
            <a:pPr algn="ctr">
              <a:lnSpc>
                <a:spcPts val="4107"/>
              </a:lnSpc>
            </a:pPr>
            <a:endParaRPr lang="en-US" sz="3700">
              <a:solidFill>
                <a:srgbClr val="058B84"/>
              </a:solidFill>
              <a:latin typeface="Sansita"/>
              <a:ea typeface="Sansita"/>
              <a:cs typeface="Sansita"/>
              <a:sym typeface="Sansita"/>
            </a:endParaRPr>
          </a:p>
          <a:p>
            <a:pPr algn="ctr">
              <a:lnSpc>
                <a:spcPts val="4107"/>
              </a:lnSpc>
            </a:pPr>
            <a:r>
              <a:rPr lang="en-US" sz="3700">
                <a:solidFill>
                  <a:srgbClr val="058B84"/>
                </a:solidFill>
                <a:latin typeface="Sansita"/>
                <a:ea typeface="Sansita"/>
                <a:cs typeface="Sansita"/>
                <a:sym typeface="Sansita"/>
              </a:rPr>
              <a:t>There is more information about online safety and parent guides on the trust website:</a:t>
            </a:r>
          </a:p>
          <a:p>
            <a:pPr algn="ctr">
              <a:lnSpc>
                <a:spcPts val="4107"/>
              </a:lnSpc>
            </a:pPr>
            <a:r>
              <a:rPr lang="en-US" sz="3700">
                <a:solidFill>
                  <a:srgbClr val="058B84"/>
                </a:solidFill>
                <a:latin typeface="Sansita"/>
                <a:ea typeface="Sansita"/>
                <a:cs typeface="Sansita"/>
                <a:sym typeface="Sansita"/>
              </a:rPr>
              <a:t>https://www.aspireacademytrust.org/1094/online-safety</a:t>
            </a:r>
          </a:p>
          <a:p>
            <a:pPr algn="ctr">
              <a:lnSpc>
                <a:spcPts val="4107"/>
              </a:lnSpc>
            </a:pPr>
            <a:endParaRPr lang="en-US" sz="3700">
              <a:solidFill>
                <a:srgbClr val="058B84"/>
              </a:solidFill>
              <a:latin typeface="Sansita"/>
              <a:ea typeface="Sansita"/>
              <a:cs typeface="Sansita"/>
              <a:sym typeface="Sansita"/>
            </a:endParaRPr>
          </a:p>
          <a:p>
            <a:pPr algn="ctr">
              <a:lnSpc>
                <a:spcPts val="4107"/>
              </a:lnSpc>
            </a:pPr>
            <a:r>
              <a:rPr lang="en-US" sz="3700" b="1">
                <a:solidFill>
                  <a:srgbClr val="058B84"/>
                </a:solidFill>
                <a:latin typeface="Sansita Ultra-Bold"/>
                <a:ea typeface="Sansita Ultra-Bold"/>
                <a:cs typeface="Sansita Ultra-Bold"/>
                <a:sym typeface="Sansita Ultra-Bold"/>
              </a:rPr>
              <a:t>The trust also have newsletters for online safety that are shared with parents by email.</a:t>
            </a:r>
          </a:p>
          <a:p>
            <a:pPr algn="ctr">
              <a:lnSpc>
                <a:spcPts val="4107"/>
              </a:lnSpc>
            </a:pPr>
            <a:endParaRPr lang="en-US" sz="3700" b="1">
              <a:solidFill>
                <a:srgbClr val="058B84"/>
              </a:solidFill>
              <a:latin typeface="Sansita Ultra-Bold"/>
              <a:ea typeface="Sansita Ultra-Bold"/>
              <a:cs typeface="Sansita Ultra-Bold"/>
              <a:sym typeface="Sansita Ultra-Bold"/>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925766" y="503110"/>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Communication</a:t>
            </a:r>
          </a:p>
        </p:txBody>
      </p:sp>
      <p:sp>
        <p:nvSpPr>
          <p:cNvPr id="7" name="TextBox 7"/>
          <p:cNvSpPr txBox="1"/>
          <p:nvPr/>
        </p:nvSpPr>
        <p:spPr>
          <a:xfrm>
            <a:off x="1509823" y="1733815"/>
            <a:ext cx="16447506" cy="8572466"/>
          </a:xfrm>
          <a:prstGeom prst="rect">
            <a:avLst/>
          </a:prstGeom>
        </p:spPr>
        <p:txBody>
          <a:bodyPr lIns="0" tIns="0" rIns="0" bIns="0" rtlCol="0" anchor="t">
            <a:spAutoFit/>
          </a:bodyPr>
          <a:lstStyle/>
          <a:p>
            <a:pPr algn="just">
              <a:lnSpc>
                <a:spcPts val="3756"/>
              </a:lnSpc>
            </a:pPr>
            <a:r>
              <a:rPr lang="en-US" sz="3005">
                <a:solidFill>
                  <a:srgbClr val="058B84"/>
                </a:solidFill>
                <a:latin typeface="Sansita"/>
                <a:ea typeface="Sansita"/>
                <a:cs typeface="Sansita"/>
                <a:sym typeface="Sansita"/>
              </a:rPr>
              <a:t>How to contact us:</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In all instances, please contact your class teacher first.  You can also email via the school email address titled FAO: class teacher name OR catch them on the door.</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PLEASE NOTE: we do not use Tapestry as a platform for communication between the class teacher and parent. DO NOT message the teacher via Tapestry.</a:t>
            </a:r>
          </a:p>
          <a:p>
            <a:pPr algn="just">
              <a:lnSpc>
                <a:spcPts val="3756"/>
              </a:lnSpc>
            </a:pPr>
            <a:r>
              <a:rPr lang="en-US" sz="3005">
                <a:solidFill>
                  <a:srgbClr val="058B84"/>
                </a:solidFill>
                <a:latin typeface="Sansita"/>
                <a:ea typeface="Sansita"/>
                <a:cs typeface="Sansita"/>
                <a:sym typeface="Sansita"/>
              </a:rPr>
              <a:t>How we will contact you:</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We will share information via school website, emails and Arbor In app messages – this is a one-way information sharing platform.</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If we need to communicate with you individually, we will call you or send you an email via Arbor.</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Apps you will need:  </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Arbor and ParentPay.    Please note we no longer use Parent Pay.</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Parent Code of Conduct:</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We are all human, and we all have busy lives, challenges, and emotions. We kindly ask that all members of our school community treat teachers and staff with the same respect, patience, and kindness that they would wish to receive themselves</a:t>
            </a:r>
          </a:p>
          <a:p>
            <a:pPr marL="648855" lvl="1" indent="-324427" algn="just">
              <a:lnSpc>
                <a:spcPts val="3756"/>
              </a:lnSpc>
              <a:buFont typeface="Arial"/>
              <a:buChar char="•"/>
            </a:pPr>
            <a:r>
              <a:rPr lang="en-US" sz="3005" u="sng">
                <a:solidFill>
                  <a:srgbClr val="058B84"/>
                </a:solidFill>
                <a:latin typeface="Sansita"/>
                <a:ea typeface="Sansita"/>
                <a:cs typeface="Sansita"/>
                <a:sym typeface="Sansita"/>
                <a:hlinkClick r:id="rId4" tooltip="https://4905753ff3cea231a868-376d75cd2890937de6f542499f88a819.ssl.cf3.rackcdn.com/aspiretrust/uploads/key_information/Aspire-Code-of-Conduct-for-parents-May-23-1.pdf"/>
              </a:rPr>
              <a:t>Aspire-Code-of-Conduct-for-parents-May-23-1.pdf</a:t>
            </a:r>
          </a:p>
          <a:p>
            <a:pPr marL="648855" lvl="1" indent="-324427" algn="just">
              <a:lnSpc>
                <a:spcPts val="3756"/>
              </a:lnSpc>
              <a:buFont typeface="Arial"/>
              <a:buChar char="•"/>
            </a:pPr>
            <a:r>
              <a:rPr lang="en-US" sz="3005">
                <a:solidFill>
                  <a:srgbClr val="058B84"/>
                </a:solidFill>
                <a:latin typeface="Sansita"/>
                <a:ea typeface="Sansita"/>
                <a:cs typeface="Sansita"/>
                <a:sym typeface="Sansita"/>
              </a:rPr>
              <a:t>We will be sharing a ‘Who do I ask for in school?’ overview to parents so that you know who to contact.</a:t>
            </a:r>
          </a:p>
          <a:p>
            <a:pPr algn="just">
              <a:lnSpc>
                <a:spcPts val="3756"/>
              </a:lnSpc>
            </a:pPr>
            <a:endParaRPr lang="en-US" sz="3005">
              <a:solidFill>
                <a:srgbClr val="058B84"/>
              </a:solidFill>
              <a:latin typeface="Sansita"/>
              <a:ea typeface="Sansita"/>
              <a:cs typeface="Sansita"/>
              <a:sym typeface="Sansita"/>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7" name="Freeform 7"/>
          <p:cNvSpPr/>
          <p:nvPr/>
        </p:nvSpPr>
        <p:spPr>
          <a:xfrm>
            <a:off x="0" y="23645"/>
            <a:ext cx="2195076" cy="2195076"/>
          </a:xfrm>
          <a:custGeom>
            <a:avLst/>
            <a:gdLst/>
            <a:ahLst/>
            <a:cxnLst/>
            <a:rect l="l" t="t" r="r" b="b"/>
            <a:pathLst>
              <a:path w="2195076" h="2195076">
                <a:moveTo>
                  <a:pt x="0" y="0"/>
                </a:moveTo>
                <a:lnTo>
                  <a:pt x="2195076" y="0"/>
                </a:lnTo>
                <a:lnTo>
                  <a:pt x="2195076" y="2195075"/>
                </a:lnTo>
                <a:lnTo>
                  <a:pt x="0" y="2195075"/>
                </a:lnTo>
                <a:lnTo>
                  <a:pt x="0" y="0"/>
                </a:lnTo>
                <a:close/>
              </a:path>
            </a:pathLst>
          </a:custGeom>
          <a:blipFill>
            <a:blip r:embed="rId4"/>
            <a:stretch>
              <a:fillRect/>
            </a:stretch>
          </a:blipFill>
        </p:spPr>
        <p:txBody>
          <a:bodyPr/>
          <a:lstStyle/>
          <a:p>
            <a:endParaRPr lang="en-GB"/>
          </a:p>
        </p:txBody>
      </p:sp>
      <p:sp>
        <p:nvSpPr>
          <p:cNvPr id="8" name="Freeform 8"/>
          <p:cNvSpPr/>
          <p:nvPr/>
        </p:nvSpPr>
        <p:spPr>
          <a:xfrm>
            <a:off x="3471493" y="3453270"/>
            <a:ext cx="11345014" cy="2313602"/>
          </a:xfrm>
          <a:custGeom>
            <a:avLst/>
            <a:gdLst/>
            <a:ahLst/>
            <a:cxnLst/>
            <a:rect l="l" t="t" r="r" b="b"/>
            <a:pathLst>
              <a:path w="11345014" h="2313602">
                <a:moveTo>
                  <a:pt x="0" y="0"/>
                </a:moveTo>
                <a:lnTo>
                  <a:pt x="11345014" y="0"/>
                </a:lnTo>
                <a:lnTo>
                  <a:pt x="11345014" y="2313602"/>
                </a:lnTo>
                <a:lnTo>
                  <a:pt x="0" y="2313602"/>
                </a:lnTo>
                <a:lnTo>
                  <a:pt x="0" y="0"/>
                </a:lnTo>
                <a:close/>
              </a:path>
            </a:pathLst>
          </a:custGeom>
          <a:blipFill>
            <a:blip r:embed="rId5"/>
            <a:stretch>
              <a:fillRect/>
            </a:stretch>
          </a:blipFill>
        </p:spPr>
        <p:txBody>
          <a:bodyPr/>
          <a:lstStyle/>
          <a:p>
            <a:endParaRPr lang="en-GB"/>
          </a:p>
        </p:txBody>
      </p:sp>
      <p:sp>
        <p:nvSpPr>
          <p:cNvPr id="10" name="TextBox 10"/>
          <p:cNvSpPr txBox="1"/>
          <p:nvPr/>
        </p:nvSpPr>
        <p:spPr>
          <a:xfrm>
            <a:off x="4925766" y="340030"/>
            <a:ext cx="8982459" cy="1117854"/>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School Website</a:t>
            </a:r>
          </a:p>
        </p:txBody>
      </p:sp>
      <p:sp>
        <p:nvSpPr>
          <p:cNvPr id="11" name="TextBox 11"/>
          <p:cNvSpPr txBox="1"/>
          <p:nvPr/>
        </p:nvSpPr>
        <p:spPr>
          <a:xfrm>
            <a:off x="5144314" y="1610618"/>
            <a:ext cx="8275668" cy="7540526"/>
          </a:xfrm>
          <a:prstGeom prst="rect">
            <a:avLst/>
          </a:prstGeom>
        </p:spPr>
        <p:txBody>
          <a:bodyPr lIns="0" tIns="0" rIns="0" bIns="0" rtlCol="0" anchor="t">
            <a:spAutoFit/>
          </a:bodyPr>
          <a:lstStyle/>
          <a:p>
            <a:pPr algn="ctr">
              <a:lnSpc>
                <a:spcPts val="4228"/>
              </a:lnSpc>
            </a:pPr>
            <a:r>
              <a:rPr lang="en-US" sz="3809" b="1" dirty="0">
                <a:solidFill>
                  <a:srgbClr val="058B84"/>
                </a:solidFill>
                <a:latin typeface="Sansita Ultra-Bold"/>
                <a:ea typeface="Sansita Ultra-Bold"/>
                <a:cs typeface="Sansita Ultra-Bold"/>
                <a:sym typeface="Sansita Ultra-Bold"/>
              </a:rPr>
              <a:t>Please visit the school website to find out more information about what your child is learning.</a:t>
            </a:r>
          </a:p>
          <a:p>
            <a:pPr algn="ctr">
              <a:lnSpc>
                <a:spcPts val="4228"/>
              </a:lnSpc>
            </a:pPr>
            <a:endParaRPr lang="en-US" sz="3809" b="1" dirty="0">
              <a:solidFill>
                <a:srgbClr val="058B84"/>
              </a:solidFill>
              <a:latin typeface="Sansita Ultra-Bold"/>
              <a:ea typeface="Sansita Ultra-Bold"/>
              <a:cs typeface="Sansita Ultra-Bold"/>
              <a:sym typeface="Sansita Ultra-Bold"/>
            </a:endParaRPr>
          </a:p>
          <a:p>
            <a:pPr algn="ctr">
              <a:lnSpc>
                <a:spcPts val="4228"/>
              </a:lnSpc>
            </a:pPr>
            <a:endParaRPr lang="en-US" sz="3809" b="1" dirty="0">
              <a:solidFill>
                <a:srgbClr val="058B84"/>
              </a:solidFill>
              <a:latin typeface="Sansita Ultra-Bold"/>
              <a:ea typeface="Sansita Ultra-Bold"/>
              <a:cs typeface="Sansita Ultra-Bold"/>
              <a:sym typeface="Sansita Ultra-Bold"/>
            </a:endParaRPr>
          </a:p>
          <a:p>
            <a:pPr algn="ctr">
              <a:lnSpc>
                <a:spcPts val="4228"/>
              </a:lnSpc>
            </a:pPr>
            <a:endParaRPr lang="en-US" sz="3809" b="1" dirty="0">
              <a:solidFill>
                <a:srgbClr val="058B84"/>
              </a:solidFill>
              <a:latin typeface="Sansita Ultra-Bold"/>
              <a:ea typeface="Sansita Ultra-Bold"/>
              <a:cs typeface="Sansita Ultra-Bold"/>
              <a:sym typeface="Sansita Ultra-Bold"/>
            </a:endParaRPr>
          </a:p>
          <a:p>
            <a:pPr algn="ctr">
              <a:lnSpc>
                <a:spcPts val="4228"/>
              </a:lnSpc>
            </a:pPr>
            <a:endParaRPr lang="en-US" sz="3809" b="1" dirty="0">
              <a:solidFill>
                <a:srgbClr val="058B84"/>
              </a:solidFill>
              <a:latin typeface="Sansita Ultra-Bold"/>
              <a:ea typeface="Sansita Ultra-Bold"/>
              <a:cs typeface="Sansita Ultra-Bold"/>
              <a:sym typeface="Sansita Ultra-Bold"/>
            </a:endParaRPr>
          </a:p>
          <a:p>
            <a:pPr algn="ctr">
              <a:lnSpc>
                <a:spcPts val="4228"/>
              </a:lnSpc>
            </a:pPr>
            <a:endParaRPr lang="en-US" sz="3809" b="1" dirty="0">
              <a:solidFill>
                <a:srgbClr val="058B84"/>
              </a:solidFill>
              <a:latin typeface="Sansita Ultra-Bold"/>
              <a:ea typeface="Sansita Ultra-Bold"/>
              <a:cs typeface="Sansita Ultra-Bold"/>
              <a:sym typeface="Sansita Ultra-Bold"/>
            </a:endParaRPr>
          </a:p>
          <a:p>
            <a:pPr algn="ctr">
              <a:lnSpc>
                <a:spcPts val="4228"/>
              </a:lnSpc>
            </a:pPr>
            <a:r>
              <a:rPr lang="en-US" sz="3809" b="1" u="sng" dirty="0">
                <a:solidFill>
                  <a:srgbClr val="058B84"/>
                </a:solidFill>
                <a:latin typeface="Sansita Ultra-Bold"/>
                <a:ea typeface="Sansita Ultra-Bold"/>
                <a:cs typeface="Sansita Ultra-Bold"/>
                <a:sym typeface="Sansita Ultra-Bold"/>
                <a:hlinkClick r:id="rId6" tooltip="https://www.biscoveyinfants.org.uk"/>
              </a:rPr>
              <a:t>https://www.biscoveyinfants.org.uk</a:t>
            </a:r>
          </a:p>
          <a:p>
            <a:pPr algn="ctr">
              <a:lnSpc>
                <a:spcPts val="4228"/>
              </a:lnSpc>
            </a:pPr>
            <a:endParaRPr lang="en-US" sz="3809" b="1" u="sng" dirty="0">
              <a:solidFill>
                <a:srgbClr val="058B84"/>
              </a:solidFill>
              <a:latin typeface="Sansita Ultra-Bold"/>
              <a:ea typeface="Sansita Ultra-Bold"/>
              <a:cs typeface="Sansita Ultra-Bold"/>
              <a:sym typeface="Sansita Ultra-Bold"/>
              <a:hlinkClick r:id="rId6" tooltip="https://www.biscoveyinfants.org.uk"/>
            </a:endParaRPr>
          </a:p>
          <a:p>
            <a:pPr algn="ctr">
              <a:lnSpc>
                <a:spcPts val="4228"/>
              </a:lnSpc>
            </a:pPr>
            <a:endParaRPr lang="en-US" sz="3809" b="1" u="sng" dirty="0">
              <a:solidFill>
                <a:srgbClr val="058B84"/>
              </a:solidFill>
              <a:latin typeface="Sansita Ultra-Bold"/>
              <a:ea typeface="Sansita Ultra-Bold"/>
              <a:cs typeface="Sansita Ultra-Bold"/>
              <a:sym typeface="Sansita Ultra-Bold"/>
              <a:hlinkClick r:id="rId6" tooltip="https://www.biscoveyinfants.org.uk"/>
            </a:endParaRPr>
          </a:p>
          <a:p>
            <a:pPr algn="ctr">
              <a:lnSpc>
                <a:spcPts val="4228"/>
              </a:lnSpc>
            </a:pPr>
            <a:endParaRPr lang="en-US" sz="3809" b="1" u="sng" dirty="0">
              <a:solidFill>
                <a:srgbClr val="058B84"/>
              </a:solidFill>
              <a:latin typeface="Sansita Ultra-Bold"/>
              <a:ea typeface="Sansita Ultra-Bold"/>
              <a:cs typeface="Sansita Ultra-Bold"/>
              <a:sym typeface="Sansita Ultra-Bold"/>
              <a:hlinkClick r:id="rId6" tooltip="https://www.biscoveyinfants.org.uk"/>
            </a:endParaRPr>
          </a:p>
          <a:p>
            <a:pPr algn="ctr">
              <a:lnSpc>
                <a:spcPts val="4228"/>
              </a:lnSpc>
            </a:pPr>
            <a:endParaRPr lang="en-US" sz="3809" b="1" u="sng" dirty="0">
              <a:solidFill>
                <a:srgbClr val="058B84"/>
              </a:solidFill>
              <a:latin typeface="Sansita Ultra-Bold"/>
              <a:ea typeface="Sansita Ultra-Bold"/>
              <a:cs typeface="Sansita Ultra-Bold"/>
              <a:sym typeface="Sansita Ultra-Bold"/>
              <a:hlinkClick r:id="rId6" tooltip="https://www.biscoveyinfants.org.uk"/>
            </a:endParaRPr>
          </a:p>
          <a:p>
            <a:pPr algn="ctr">
              <a:lnSpc>
                <a:spcPts val="4228"/>
              </a:lnSpc>
            </a:pPr>
            <a:endParaRPr lang="en-US" sz="3809" b="1" u="sng" dirty="0">
              <a:solidFill>
                <a:srgbClr val="058B84"/>
              </a:solidFill>
              <a:latin typeface="Sansita Ultra-Bold"/>
              <a:ea typeface="Sansita Ultra-Bold"/>
              <a:cs typeface="Sansita Ultra-Bold"/>
              <a:sym typeface="Sansita Ultra-Bold"/>
              <a:hlinkClick r:id="rId6" tooltip="https://www.biscoveyinfants.org.uk"/>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925766" y="154428"/>
            <a:ext cx="8982459" cy="2213229"/>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Support for Families</a:t>
            </a:r>
          </a:p>
        </p:txBody>
      </p:sp>
      <p:sp>
        <p:nvSpPr>
          <p:cNvPr id="7" name="TextBox 7"/>
          <p:cNvSpPr txBox="1"/>
          <p:nvPr/>
        </p:nvSpPr>
        <p:spPr>
          <a:xfrm>
            <a:off x="3011137" y="2865053"/>
            <a:ext cx="12473337" cy="7302221"/>
          </a:xfrm>
          <a:prstGeom prst="rect">
            <a:avLst/>
          </a:prstGeom>
        </p:spPr>
        <p:txBody>
          <a:bodyPr lIns="0" tIns="0" rIns="0" bIns="0" rtlCol="0" anchor="t">
            <a:spAutoFit/>
          </a:bodyPr>
          <a:lstStyle/>
          <a:p>
            <a:pPr marL="765141" lvl="1" indent="-382570" algn="just">
              <a:lnSpc>
                <a:spcPts val="4429"/>
              </a:lnSpc>
              <a:buFont typeface="Arial"/>
              <a:buChar char="•"/>
            </a:pPr>
            <a:r>
              <a:rPr lang="en-US" sz="3543">
                <a:solidFill>
                  <a:srgbClr val="058B84"/>
                </a:solidFill>
                <a:latin typeface="Sansita"/>
                <a:ea typeface="Sansita"/>
                <a:cs typeface="Sansita"/>
                <a:sym typeface="Sansita"/>
              </a:rPr>
              <a:t> As a school we are here to provide support and advice for families. ​</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 If you are ever struggling or need support, please let us know as there are things we can do to help:​</a:t>
            </a:r>
          </a:p>
          <a:p>
            <a:pPr algn="just">
              <a:lnSpc>
                <a:spcPts val="4429"/>
              </a:lnSpc>
            </a:pPr>
            <a:r>
              <a:rPr lang="en-US" sz="3543">
                <a:solidFill>
                  <a:srgbClr val="058B84"/>
                </a:solidFill>
                <a:latin typeface="Sansita"/>
                <a:ea typeface="Sansita"/>
                <a:cs typeface="Sansita"/>
                <a:sym typeface="Sansita"/>
              </a:rPr>
              <a:t>​</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Listen and give advice​</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Provide second-hand uniform​</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Complete Foodbank voucher referrals​</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Signpost you to agencies for parent support​</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Early help hub referrals to the following services:​</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Mental health services Early years support​</a:t>
            </a:r>
          </a:p>
          <a:p>
            <a:pPr marL="765141" lvl="1" indent="-382570" algn="just">
              <a:lnSpc>
                <a:spcPts val="4429"/>
              </a:lnSpc>
              <a:buFont typeface="Arial"/>
              <a:buChar char="•"/>
            </a:pPr>
            <a:r>
              <a:rPr lang="en-US" sz="3543">
                <a:solidFill>
                  <a:srgbClr val="058B84"/>
                </a:solidFill>
                <a:latin typeface="Sansita"/>
                <a:ea typeface="Sansita"/>
                <a:cs typeface="Sansita"/>
                <a:sym typeface="Sansita"/>
              </a:rPr>
              <a:t>Health visitors/ school nurses Family and parenting support​</a:t>
            </a:r>
          </a:p>
          <a:p>
            <a:pPr algn="just">
              <a:lnSpc>
                <a:spcPts val="4429"/>
              </a:lnSpc>
            </a:pPr>
            <a:endParaRPr lang="en-US" sz="3543">
              <a:solidFill>
                <a:srgbClr val="058B84"/>
              </a:solidFill>
              <a:latin typeface="Sansita"/>
              <a:ea typeface="Sansita"/>
              <a:cs typeface="Sansita"/>
              <a:sym typeface="Sansita"/>
            </a:endParaRP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4"/>
            <a:stretch>
              <a:fillRect/>
            </a:stretch>
          </a:blipFill>
        </p:spPr>
        <p:txBody>
          <a:bodyPr/>
          <a:lstStyle/>
          <a:p>
            <a:endParaRPr lang="en-GB"/>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3467238" y="-768800"/>
            <a:ext cx="6831886" cy="6272913"/>
          </a:xfrm>
          <a:custGeom>
            <a:avLst/>
            <a:gdLst/>
            <a:ahLst/>
            <a:cxnLst/>
            <a:rect l="l" t="t" r="r" b="b"/>
            <a:pathLst>
              <a:path w="6831886" h="6272913">
                <a:moveTo>
                  <a:pt x="0" y="0"/>
                </a:moveTo>
                <a:lnTo>
                  <a:pt x="6831886" y="0"/>
                </a:lnTo>
                <a:lnTo>
                  <a:pt x="6831886" y="6272913"/>
                </a:lnTo>
                <a:lnTo>
                  <a:pt x="0" y="6272913"/>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720626"/>
            <a:ext cx="6831886" cy="6272913"/>
          </a:xfrm>
          <a:custGeom>
            <a:avLst/>
            <a:gdLst/>
            <a:ahLst/>
            <a:cxnLst/>
            <a:rect l="l" t="t" r="r" b="b"/>
            <a:pathLst>
              <a:path w="6831886" h="6272913">
                <a:moveTo>
                  <a:pt x="0" y="0"/>
                </a:moveTo>
                <a:lnTo>
                  <a:pt x="6831886" y="0"/>
                </a:lnTo>
                <a:lnTo>
                  <a:pt x="6831886" y="6272914"/>
                </a:lnTo>
                <a:lnTo>
                  <a:pt x="0" y="627291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1835323" y="-2928932"/>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3174734" y="6456805"/>
            <a:ext cx="6690291" cy="7200900"/>
          </a:xfrm>
          <a:custGeom>
            <a:avLst/>
            <a:gdLst/>
            <a:ahLst/>
            <a:cxnLst/>
            <a:rect l="l" t="t" r="r" b="b"/>
            <a:pathLst>
              <a:path w="6690291" h="7200900">
                <a:moveTo>
                  <a:pt x="0" y="0"/>
                </a:moveTo>
                <a:lnTo>
                  <a:pt x="6690291" y="0"/>
                </a:lnTo>
                <a:lnTo>
                  <a:pt x="6690291" y="7200900"/>
                </a:lnTo>
                <a:lnTo>
                  <a:pt x="0" y="72009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a:off x="3066649" y="2367657"/>
            <a:ext cx="12154702" cy="7263650"/>
          </a:xfrm>
          <a:custGeom>
            <a:avLst/>
            <a:gdLst/>
            <a:ahLst/>
            <a:cxnLst/>
            <a:rect l="l" t="t" r="r" b="b"/>
            <a:pathLst>
              <a:path w="12154702" h="7263650">
                <a:moveTo>
                  <a:pt x="0" y="0"/>
                </a:moveTo>
                <a:lnTo>
                  <a:pt x="12154702" y="0"/>
                </a:lnTo>
                <a:lnTo>
                  <a:pt x="12154702" y="7263650"/>
                </a:lnTo>
                <a:lnTo>
                  <a:pt x="0" y="7263650"/>
                </a:lnTo>
                <a:lnTo>
                  <a:pt x="0" y="0"/>
                </a:lnTo>
                <a:close/>
              </a:path>
            </a:pathLst>
          </a:custGeom>
          <a:blipFill>
            <a:blip r:embed="rId4"/>
            <a:stretch>
              <a:fillRect/>
            </a:stretch>
          </a:blipFill>
        </p:spPr>
        <p:txBody>
          <a:bodyPr/>
          <a:lstStyle/>
          <a:p>
            <a:endParaRPr lang="en-GB"/>
          </a:p>
        </p:txBody>
      </p:sp>
      <p:sp>
        <p:nvSpPr>
          <p:cNvPr id="7" name="TextBox 7"/>
          <p:cNvSpPr txBox="1"/>
          <p:nvPr/>
        </p:nvSpPr>
        <p:spPr>
          <a:xfrm>
            <a:off x="4925766" y="154428"/>
            <a:ext cx="8982459" cy="2213229"/>
          </a:xfrm>
          <a:prstGeom prst="rect">
            <a:avLst/>
          </a:prstGeom>
        </p:spPr>
        <p:txBody>
          <a:bodyPr lIns="0" tIns="0" rIns="0" bIns="0" rtlCol="0" anchor="t">
            <a:spAutoFit/>
          </a:bodyPr>
          <a:lstStyle/>
          <a:p>
            <a:pPr algn="ctr">
              <a:lnSpc>
                <a:spcPts val="8658"/>
              </a:lnSpc>
            </a:pPr>
            <a:r>
              <a:rPr lang="en-US" sz="7800" b="1">
                <a:solidFill>
                  <a:srgbClr val="058B84"/>
                </a:solidFill>
                <a:latin typeface="Sansita Ultra-Bold"/>
                <a:ea typeface="Sansita Ultra-Bold"/>
                <a:cs typeface="Sansita Ultra-Bold"/>
                <a:sym typeface="Sansita Ultra-Bold"/>
              </a:rPr>
              <a:t>Support for Families</a:t>
            </a:r>
          </a:p>
        </p:txBody>
      </p:sp>
      <p:sp>
        <p:nvSpPr>
          <p:cNvPr id="8" name="Freeform 8"/>
          <p:cNvSpPr/>
          <p:nvPr/>
        </p:nvSpPr>
        <p:spPr>
          <a:xfrm>
            <a:off x="16092924"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
        <p:nvSpPr>
          <p:cNvPr id="9" name="Freeform 9"/>
          <p:cNvSpPr/>
          <p:nvPr/>
        </p:nvSpPr>
        <p:spPr>
          <a:xfrm>
            <a:off x="0" y="0"/>
            <a:ext cx="2195076" cy="2195076"/>
          </a:xfrm>
          <a:custGeom>
            <a:avLst/>
            <a:gdLst/>
            <a:ahLst/>
            <a:cxnLst/>
            <a:rect l="l" t="t" r="r" b="b"/>
            <a:pathLst>
              <a:path w="2195076" h="2195076">
                <a:moveTo>
                  <a:pt x="0" y="0"/>
                </a:moveTo>
                <a:lnTo>
                  <a:pt x="2195076" y="0"/>
                </a:lnTo>
                <a:lnTo>
                  <a:pt x="2195076" y="2195076"/>
                </a:lnTo>
                <a:lnTo>
                  <a:pt x="0" y="2195076"/>
                </a:lnTo>
                <a:lnTo>
                  <a:pt x="0" y="0"/>
                </a:lnTo>
                <a:close/>
              </a:path>
            </a:pathLst>
          </a:custGeom>
          <a:blipFill>
            <a:blip r:embed="rId5"/>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7F7F7"/>
        </a:solidFill>
        <a:effectLst/>
      </p:bgPr>
    </p:bg>
    <p:spTree>
      <p:nvGrpSpPr>
        <p:cNvPr id="1" name=""/>
        <p:cNvGrpSpPr/>
        <p:nvPr/>
      </p:nvGrpSpPr>
      <p:grpSpPr>
        <a:xfrm>
          <a:off x="0" y="0"/>
          <a:ext cx="0" cy="0"/>
          <a:chOff x="0" y="0"/>
          <a:chExt cx="0" cy="0"/>
        </a:xfrm>
      </p:grpSpPr>
      <p:sp>
        <p:nvSpPr>
          <p:cNvPr id="2" name="Freeform 2"/>
          <p:cNvSpPr/>
          <p:nvPr/>
        </p:nvSpPr>
        <p:spPr>
          <a:xfrm>
            <a:off x="12975944" y="-768800"/>
            <a:ext cx="7323180" cy="6724011"/>
          </a:xfrm>
          <a:custGeom>
            <a:avLst/>
            <a:gdLst/>
            <a:ahLst/>
            <a:cxnLst/>
            <a:rect l="l" t="t" r="r" b="b"/>
            <a:pathLst>
              <a:path w="7323180" h="6724011">
                <a:moveTo>
                  <a:pt x="0" y="0"/>
                </a:moveTo>
                <a:lnTo>
                  <a:pt x="7323180" y="0"/>
                </a:lnTo>
                <a:lnTo>
                  <a:pt x="7323180" y="6724011"/>
                </a:lnTo>
                <a:lnTo>
                  <a:pt x="0" y="672401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3" name="Freeform 3"/>
          <p:cNvSpPr/>
          <p:nvPr/>
        </p:nvSpPr>
        <p:spPr>
          <a:xfrm rot="-10800000">
            <a:off x="-1906120" y="4367153"/>
            <a:ext cx="7216856" cy="6626386"/>
          </a:xfrm>
          <a:custGeom>
            <a:avLst/>
            <a:gdLst/>
            <a:ahLst/>
            <a:cxnLst/>
            <a:rect l="l" t="t" r="r" b="b"/>
            <a:pathLst>
              <a:path w="7216856" h="6626386">
                <a:moveTo>
                  <a:pt x="0" y="0"/>
                </a:moveTo>
                <a:lnTo>
                  <a:pt x="7216856" y="0"/>
                </a:lnTo>
                <a:lnTo>
                  <a:pt x="7216856" y="6626387"/>
                </a:lnTo>
                <a:lnTo>
                  <a:pt x="0" y="6626387"/>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GB"/>
          </a:p>
        </p:txBody>
      </p:sp>
      <p:sp>
        <p:nvSpPr>
          <p:cNvPr id="4" name="Freeform 4"/>
          <p:cNvSpPr/>
          <p:nvPr/>
        </p:nvSpPr>
        <p:spPr>
          <a:xfrm rot="-3202554">
            <a:off x="-2027606" y="-2832274"/>
            <a:ext cx="7215122" cy="7765786"/>
          </a:xfrm>
          <a:custGeom>
            <a:avLst/>
            <a:gdLst/>
            <a:ahLst/>
            <a:cxnLst/>
            <a:rect l="l" t="t" r="r" b="b"/>
            <a:pathLst>
              <a:path w="7215122" h="7765786">
                <a:moveTo>
                  <a:pt x="0" y="0"/>
                </a:moveTo>
                <a:lnTo>
                  <a:pt x="7215122" y="0"/>
                </a:lnTo>
                <a:lnTo>
                  <a:pt x="7215122" y="7765786"/>
                </a:lnTo>
                <a:lnTo>
                  <a:pt x="0" y="776578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5" name="Freeform 5"/>
          <p:cNvSpPr/>
          <p:nvPr/>
        </p:nvSpPr>
        <p:spPr>
          <a:xfrm rot="8162771">
            <a:off x="12767126" y="5784206"/>
            <a:ext cx="7218806" cy="7769752"/>
          </a:xfrm>
          <a:custGeom>
            <a:avLst/>
            <a:gdLst/>
            <a:ahLst/>
            <a:cxnLst/>
            <a:rect l="l" t="t" r="r" b="b"/>
            <a:pathLst>
              <a:path w="7218806" h="7769752">
                <a:moveTo>
                  <a:pt x="0" y="0"/>
                </a:moveTo>
                <a:lnTo>
                  <a:pt x="7218806" y="0"/>
                </a:lnTo>
                <a:lnTo>
                  <a:pt x="7218806" y="7769751"/>
                </a:lnTo>
                <a:lnTo>
                  <a:pt x="0" y="77697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745235" y="2934918"/>
            <a:ext cx="12797531" cy="2569195"/>
          </a:xfrm>
          <a:prstGeom prst="rect">
            <a:avLst/>
          </a:prstGeom>
        </p:spPr>
        <p:txBody>
          <a:bodyPr lIns="0" tIns="0" rIns="0" bIns="0" rtlCol="0" anchor="t">
            <a:spAutoFit/>
          </a:bodyPr>
          <a:lstStyle/>
          <a:p>
            <a:pPr algn="ctr">
              <a:lnSpc>
                <a:spcPts val="20969"/>
              </a:lnSpc>
            </a:pPr>
            <a:r>
              <a:rPr lang="en-US" sz="14978" b="1">
                <a:solidFill>
                  <a:srgbClr val="058B84"/>
                </a:solidFill>
                <a:latin typeface="Sansita Ultra-Bold"/>
                <a:ea typeface="Sansita Ultra-Bold"/>
                <a:cs typeface="Sansita Ultra-Bold"/>
                <a:sym typeface="Sansita Ultra-Bold"/>
              </a:rPr>
              <a:t>Thank You</a:t>
            </a:r>
          </a:p>
        </p:txBody>
      </p:sp>
      <p:sp>
        <p:nvSpPr>
          <p:cNvPr id="7" name="Freeform 7"/>
          <p:cNvSpPr/>
          <p:nvPr/>
        </p:nvSpPr>
        <p:spPr>
          <a:xfrm>
            <a:off x="7347417" y="5067732"/>
            <a:ext cx="3734296" cy="3734296"/>
          </a:xfrm>
          <a:custGeom>
            <a:avLst/>
            <a:gdLst/>
            <a:ahLst/>
            <a:cxnLst/>
            <a:rect l="l" t="t" r="r" b="b"/>
            <a:pathLst>
              <a:path w="3734296" h="3734296">
                <a:moveTo>
                  <a:pt x="0" y="0"/>
                </a:moveTo>
                <a:lnTo>
                  <a:pt x="3734297" y="0"/>
                </a:lnTo>
                <a:lnTo>
                  <a:pt x="3734297" y="3734296"/>
                </a:lnTo>
                <a:lnTo>
                  <a:pt x="0" y="3734296"/>
                </a:lnTo>
                <a:lnTo>
                  <a:pt x="0" y="0"/>
                </a:lnTo>
                <a:close/>
              </a:path>
            </a:pathLst>
          </a:custGeom>
          <a:blipFill>
            <a:blip r:embed="rId4"/>
            <a:stretch>
              <a:fillRect/>
            </a:stretch>
          </a:blipFill>
        </p:spPr>
        <p:txBody>
          <a:bodyPr/>
          <a:lstStyle/>
          <a:p>
            <a:endParaRPr lang="en-GB"/>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92710874650254FA6074EF2D8CF9C0C" ma:contentTypeVersion="23" ma:contentTypeDescription="Create a new document." ma:contentTypeScope="" ma:versionID="90afdc082c064bb06a6ebc85cc15163f">
  <xsd:schema xmlns:xsd="http://www.w3.org/2001/XMLSchema" xmlns:xs="http://www.w3.org/2001/XMLSchema" xmlns:p="http://schemas.microsoft.com/office/2006/metadata/properties" xmlns:ns2="428e77ba-d3e5-445d-93b8-82da7003dbe1" xmlns:ns3="1bb4766a-59af-411e-a19b-7c8e21005702" targetNamespace="http://schemas.microsoft.com/office/2006/metadata/properties" ma:root="true" ma:fieldsID="bb22b3340f275f6d7b065047ac1dc3dd" ns2:_="" ns3:_="">
    <xsd:import namespace="428e77ba-d3e5-445d-93b8-82da7003dbe1"/>
    <xsd:import namespace="1bb4766a-59af-411e-a19b-7c8e21005702"/>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3:SharedWithUsers" minOccurs="0"/>
                <xsd:element ref="ns3:SharedWithDetails" minOccurs="0"/>
                <xsd:element ref="ns2:newsletters" minOccurs="0"/>
                <xsd:element ref="ns2:MediaServiceLocation" minOccurs="0"/>
                <xsd:element ref="ns2:MediaServiceEventHashCode" minOccurs="0"/>
                <xsd:element ref="ns2:MediaServiceGenerationTime" minOccurs="0"/>
                <xsd:element ref="ns2:MediaServiceAutoKeyPoints" minOccurs="0"/>
                <xsd:element ref="ns2:MediaServiceKeyPoints" minOccurs="0"/>
                <xsd:element ref="ns2:Date" minOccurs="0"/>
                <xsd:element ref="ns2:MediaLengthInSeconds" minOccurs="0"/>
                <xsd:element ref="ns2:lcf76f155ced4ddcb4097134ff3c332f" minOccurs="0"/>
                <xsd:element ref="ns3:TaxCatchAll" minOccurs="0"/>
                <xsd:element ref="ns2:dateandtime" minOccurs="0"/>
                <xsd:element ref="ns2:MediaServiceSearchProperties" minOccurs="0"/>
                <xsd:element ref="ns2:MediaServiceObjectDetectorVersion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8e77ba-d3e5-445d-93b8-82da7003dbe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MediaServiceAutoTags" ma:internalName="MediaServiceAutoTags" ma:readOnly="true">
      <xsd:simpleType>
        <xsd:restriction base="dms:Text"/>
      </xsd:simpleType>
    </xsd:element>
    <xsd:element name="MediaServiceOCR" ma:index="12" nillable="true" ma:displayName="MediaServiceOCR" ma:internalName="MediaServiceOCR" ma:readOnly="true">
      <xsd:simpleType>
        <xsd:restriction base="dms:Note">
          <xsd:maxLength value="255"/>
        </xsd:restriction>
      </xsd:simpleType>
    </xsd:element>
    <xsd:element name="newsletters" ma:index="15" nillable="true" ma:displayName="newsletters" ma:format="DateOnly" ma:internalName="newsletters">
      <xsd:simpleType>
        <xsd:restriction base="dms:DateTime"/>
      </xsd:simpleType>
    </xsd:element>
    <xsd:element name="MediaServiceLocation" ma:index="16" nillable="true" ma:displayName="MediaServiceLocation" ma:internalName="MediaServiceLocation"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Date" ma:index="21" nillable="true" ma:displayName="Date" ma:format="DateOnly" ma:internalName="Date">
      <xsd:simpleType>
        <xsd:restriction base="dms:DateTime"/>
      </xsd:simpleType>
    </xsd:element>
    <xsd:element name="MediaLengthInSeconds" ma:index="22" nillable="true" ma:displayName="Length (seconds)" ma:internalName="MediaLengthInSeconds" ma:readOnly="true">
      <xsd:simpleType>
        <xsd:restriction base="dms:Unknown"/>
      </xsd:simpleType>
    </xsd:element>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2be57bfa-7804-4e49-87d7-108c13555bd5" ma:termSetId="09814cd3-568e-fe90-9814-8d621ff8fb84" ma:anchorId="fba54fb3-c3e1-fe81-a776-ca4b69148c4d" ma:open="true" ma:isKeyword="false">
      <xsd:complexType>
        <xsd:sequence>
          <xsd:element ref="pc:Terms" minOccurs="0" maxOccurs="1"/>
        </xsd:sequence>
      </xsd:complexType>
    </xsd:element>
    <xsd:element name="dateandtime" ma:index="26" nillable="true" ma:displayName="date and time " ma:format="DateOnly" ma:internalName="dateandtime">
      <xsd:simpleType>
        <xsd:restriction base="dms:DateTime"/>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bb4766a-59af-411e-a19b-7c8e21005702"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5" nillable="true" ma:displayName="Taxonomy Catch All Column" ma:hidden="true" ma:list="{052eee58-51ab-41bf-a51c-fc71af734a2b}" ma:internalName="TaxCatchAll" ma:showField="CatchAllData" ma:web="1bb4766a-59af-411e-a19b-7c8e2100570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Date xmlns="428e77ba-d3e5-445d-93b8-82da7003dbe1" xsi:nil="true"/>
    <lcf76f155ced4ddcb4097134ff3c332f xmlns="428e77ba-d3e5-445d-93b8-82da7003dbe1">
      <Terms xmlns="http://schemas.microsoft.com/office/infopath/2007/PartnerControls"/>
    </lcf76f155ced4ddcb4097134ff3c332f>
    <TaxCatchAll xmlns="1bb4766a-59af-411e-a19b-7c8e21005702" xsi:nil="true"/>
    <newsletters xmlns="428e77ba-d3e5-445d-93b8-82da7003dbe1" xsi:nil="true"/>
    <dateandtime xmlns="428e77ba-d3e5-445d-93b8-82da7003dbe1" xsi:nil="true"/>
  </documentManagement>
</p:properties>
</file>

<file path=customXml/itemProps1.xml><?xml version="1.0" encoding="utf-8"?>
<ds:datastoreItem xmlns:ds="http://schemas.openxmlformats.org/officeDocument/2006/customXml" ds:itemID="{1A64A3AE-7DF6-4FB0-B0BE-7A2BFD2D7680}">
  <ds:schemaRefs>
    <ds:schemaRef ds:uri="http://schemas.microsoft.com/sharepoint/v3/contenttype/forms"/>
  </ds:schemaRefs>
</ds:datastoreItem>
</file>

<file path=customXml/itemProps2.xml><?xml version="1.0" encoding="utf-8"?>
<ds:datastoreItem xmlns:ds="http://schemas.openxmlformats.org/officeDocument/2006/customXml" ds:itemID="{E4D9282E-468C-4E88-ACA8-354A29D5FE28}">
  <ds:schemaRefs>
    <ds:schemaRef ds:uri="1bb4766a-59af-411e-a19b-7c8e21005702"/>
    <ds:schemaRef ds:uri="428e77ba-d3e5-445d-93b8-82da7003db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1AE05700-D7AC-44C7-AED9-19DE6C7A1811}">
  <ds:schemaRefs>
    <ds:schemaRef ds:uri="http://purl.org/dc/elements/1.1/"/>
    <ds:schemaRef ds:uri="http://schemas.microsoft.com/office/2006/metadata/properties"/>
    <ds:schemaRef ds:uri="http://purl.org/dc/dcmitype/"/>
    <ds:schemaRef ds:uri="1bb4766a-59af-411e-a19b-7c8e21005702"/>
    <ds:schemaRef ds:uri="428e77ba-d3e5-445d-93b8-82da7003dbe1"/>
    <ds:schemaRef ds:uri="http://schemas.microsoft.com/office/2006/documentManagement/types"/>
    <ds:schemaRef ds:uri="http://purl.org/dc/terms/"/>
    <ds:schemaRef ds:uri="http://schemas.microsoft.com/office/infopath/2007/PartnerControls"/>
    <ds:schemaRef ds:uri="http://schemas.openxmlformats.org/package/2006/metadata/core-properties"/>
    <ds:schemaRef ds:uri="http://www.w3.org/XML/1998/namespace"/>
  </ds:schemaRefs>
</ds:datastoreItem>
</file>

<file path=docMetadata/LabelInfo.xml><?xml version="1.0" encoding="utf-8"?>
<clbl:labelList xmlns:clbl="http://schemas.microsoft.com/office/2020/mipLabelMetadata">
  <clbl:label id="{199653ad-c156-4a05-bad3-084c1a30b618}" enabled="0" method="" siteId="{199653ad-c156-4a05-bad3-084c1a30b618}" removed="1"/>
</clbl:labelList>
</file>

<file path=docProps/app.xml><?xml version="1.0" encoding="utf-8"?>
<Properties xmlns="http://schemas.openxmlformats.org/officeDocument/2006/extended-properties" xmlns:vt="http://schemas.openxmlformats.org/officeDocument/2006/docPropsVTypes">
  <TotalTime>0</TotalTime>
  <Words>1579</Words>
  <Application>Microsoft Office PowerPoint</Application>
  <PresentationFormat>Custom</PresentationFormat>
  <Paragraphs>190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Parent Welcome Meeting</dc:title>
  <cp:lastModifiedBy>Penny Taylor</cp:lastModifiedBy>
  <cp:revision>49</cp:revision>
  <dcterms:created xsi:type="dcterms:W3CDTF">2006-08-16T00:00:00Z</dcterms:created>
  <dcterms:modified xsi:type="dcterms:W3CDTF">2026-10-15T15:33:47Z</dcterms:modified>
  <dc:identifier>DAXTSaH9HPI</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0x010100092710874650254FA6074EF2D8CF9C0C</vt:lpwstr>
  </property>
  <property fmtid="{D5CDD505-2E9C-101B-9397-08002B2CF9AE}" pid="3" name="MediaServiceImageTags">
    <vt:lpwstr/>
  </property>
</Properties>
</file>