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5119350" cy="10691813"/>
  <p:notesSz cx="9926638" cy="6797675"/>
  <p:defaultTextStyle>
    <a:defPPr>
      <a:defRPr lang="en-US"/>
    </a:defPPr>
    <a:lvl1pPr marL="0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436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872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30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745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7181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3F"/>
    <a:srgbClr val="CB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49"/>
    <p:restoredTop sz="94672"/>
  </p:normalViewPr>
  <p:slideViewPr>
    <p:cSldViewPr snapToGrid="0" snapToObjects="1">
      <p:cViewPr varScale="1">
        <p:scale>
          <a:sx n="38" d="100"/>
          <a:sy n="38" d="100"/>
        </p:scale>
        <p:origin x="1530" y="54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3" y="0"/>
            <a:ext cx="4301543" cy="341458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>
              <a:defRPr sz="1200"/>
            </a:lvl1pPr>
          </a:lstStyle>
          <a:p>
            <a:fld id="{865C1DCC-2F70-7540-A5FE-65AE2BC8086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21"/>
            <a:ext cx="4301543" cy="341457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3" y="6456221"/>
            <a:ext cx="4301543" cy="341457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>
              <a:defRPr sz="1200"/>
            </a:lvl1pPr>
          </a:lstStyle>
          <a:p>
            <a:fld id="{B89852AB-51B8-724F-9E64-99C5F3B37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2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1543" cy="341064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7" y="3"/>
            <a:ext cx="4301543" cy="341064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>
              <a:defRPr sz="1200"/>
            </a:lvl1pPr>
          </a:lstStyle>
          <a:p>
            <a:fld id="{122FB271-3A8B-5244-B8B6-5F94AAD98C60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41063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>
              <a:defRPr sz="1200"/>
            </a:lvl1pPr>
          </a:lstStyle>
          <a:p>
            <a:fld id="{DBE541AE-CC52-2343-9124-D58F1BF30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4872" rtl="0" eaLnBrk="1" latinLnBrk="0" hangingPunct="1">
      <a:defRPr sz="1936" kern="1200">
        <a:solidFill>
          <a:schemeClr val="tx1"/>
        </a:solidFill>
        <a:latin typeface="+mn-lt"/>
        <a:ea typeface="+mn-ea"/>
        <a:cs typeface="+mn-cs"/>
      </a:defRPr>
    </a:lvl1pPr>
    <a:lvl2pPr marL="737436" algn="l" defTabSz="1474872" rtl="0" eaLnBrk="1" latinLnBrk="0" hangingPunct="1">
      <a:defRPr sz="1936" kern="1200">
        <a:solidFill>
          <a:schemeClr val="tx1"/>
        </a:solidFill>
        <a:latin typeface="+mn-lt"/>
        <a:ea typeface="+mn-ea"/>
        <a:cs typeface="+mn-cs"/>
      </a:defRPr>
    </a:lvl2pPr>
    <a:lvl3pPr marL="1474872" algn="l" defTabSz="1474872" rtl="0" eaLnBrk="1" latinLnBrk="0" hangingPunct="1">
      <a:defRPr sz="1936" kern="1200">
        <a:solidFill>
          <a:schemeClr val="tx1"/>
        </a:solidFill>
        <a:latin typeface="+mn-lt"/>
        <a:ea typeface="+mn-ea"/>
        <a:cs typeface="+mn-cs"/>
      </a:defRPr>
    </a:lvl3pPr>
    <a:lvl4pPr marL="2212309" algn="l" defTabSz="1474872" rtl="0" eaLnBrk="1" latinLnBrk="0" hangingPunct="1">
      <a:defRPr sz="1936" kern="1200">
        <a:solidFill>
          <a:schemeClr val="tx1"/>
        </a:solidFill>
        <a:latin typeface="+mn-lt"/>
        <a:ea typeface="+mn-ea"/>
        <a:cs typeface="+mn-cs"/>
      </a:defRPr>
    </a:lvl4pPr>
    <a:lvl5pPr marL="2949745" algn="l" defTabSz="1474872" rtl="0" eaLnBrk="1" latinLnBrk="0" hangingPunct="1">
      <a:defRPr sz="1936" kern="1200">
        <a:solidFill>
          <a:schemeClr val="tx1"/>
        </a:solidFill>
        <a:latin typeface="+mn-lt"/>
        <a:ea typeface="+mn-ea"/>
        <a:cs typeface="+mn-cs"/>
      </a:defRPr>
    </a:lvl5pPr>
    <a:lvl6pPr marL="3687181" algn="l" defTabSz="1474872" rtl="0" eaLnBrk="1" latinLnBrk="0" hangingPunct="1">
      <a:defRPr sz="1936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1474872" rtl="0" eaLnBrk="1" latinLnBrk="0" hangingPunct="1">
      <a:defRPr sz="1936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1474872" rtl="0" eaLnBrk="1" latinLnBrk="0" hangingPunct="1">
      <a:defRPr sz="1936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1474872" rtl="0" eaLnBrk="1" latinLnBrk="0" hangingPunct="1">
      <a:defRPr sz="1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39C5-F1F1-FF4F-AA96-9B1F38A5A2A2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A00A-5808-8D47-81A8-125D82316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" y="-1"/>
            <a:ext cx="15120322" cy="10691813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2114856" y="716966"/>
            <a:ext cx="2936423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750" b="1" spc="85" dirty="0">
                <a:solidFill>
                  <a:srgbClr val="FFFFFF"/>
                </a:solidFill>
                <a:latin typeface="Love Ya Like A Sister" panose="02000000000000000000" pitchFamily="2" charset="0"/>
                <a:cs typeface="KG Corner of the Sky"/>
              </a:rPr>
              <a:t>Winter 2018-19</a:t>
            </a:r>
            <a:endParaRPr sz="2750" b="1" dirty="0">
              <a:latin typeface="Love Ya Like A Sister" panose="02000000000000000000" pitchFamily="2" charset="0"/>
              <a:cs typeface="KG Corner of the Sky"/>
            </a:endParaRPr>
          </a:p>
        </p:txBody>
      </p:sp>
      <p:sp>
        <p:nvSpPr>
          <p:cNvPr id="6" name="object 50"/>
          <p:cNvSpPr txBox="1"/>
          <p:nvPr/>
        </p:nvSpPr>
        <p:spPr>
          <a:xfrm>
            <a:off x="13579277" y="6567428"/>
            <a:ext cx="1433830" cy="110286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1270" algn="ctr">
              <a:lnSpc>
                <a:spcPts val="1500"/>
              </a:lnSpc>
              <a:spcBef>
                <a:spcPts val="200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We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offer </a:t>
            </a:r>
            <a:r>
              <a:rPr lang="en-GB" sz="1400" b="1" spc="-5" dirty="0">
                <a:solidFill>
                  <a:srgbClr val="FFF200"/>
                </a:solidFill>
                <a:latin typeface="Century Gothic"/>
                <a:cs typeface="Century Gothic"/>
              </a:rPr>
              <a:t>seasonal vegetables, b</a:t>
            </a:r>
            <a:r>
              <a:rPr sz="1400" b="1" spc="-5" dirty="0">
                <a:solidFill>
                  <a:srgbClr val="FFF200"/>
                </a:solidFill>
                <a:latin typeface="Century Gothic"/>
                <a:cs typeface="Century Gothic"/>
              </a:rPr>
              <a:t>read, yoghurt and</a:t>
            </a:r>
            <a:r>
              <a:rPr sz="1400" b="1" spc="-85" dirty="0">
                <a:solidFill>
                  <a:srgbClr val="FFF2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200"/>
                </a:solidFill>
                <a:latin typeface="Century Gothic"/>
                <a:cs typeface="Century Gothic"/>
              </a:rPr>
              <a:t>fruit </a:t>
            </a:r>
            <a:r>
              <a:rPr sz="1400" b="1" spc="-5" dirty="0">
                <a:solidFill>
                  <a:srgbClr val="FFF200"/>
                </a:solidFill>
                <a:latin typeface="Century Gothic"/>
                <a:cs typeface="Century Gothic"/>
              </a:rPr>
              <a:t>daily.</a:t>
            </a:r>
            <a:endParaRPr sz="1400" dirty="0">
              <a:latin typeface="Century Gothic"/>
              <a:cs typeface="Century Gothic"/>
            </a:endParaRPr>
          </a:p>
          <a:p>
            <a:pPr marL="54610" marR="46990" algn="ctr">
              <a:lnSpc>
                <a:spcPts val="1000"/>
              </a:lnSpc>
              <a:spcBef>
                <a:spcPts val="400"/>
              </a:spcBef>
            </a:pP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(allergy information</a:t>
            </a:r>
            <a:r>
              <a:rPr sz="1000" b="1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is 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available)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267279" y="9518438"/>
            <a:ext cx="1648460" cy="105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60" dirty="0">
                <a:solidFill>
                  <a:srgbClr val="40AD49"/>
                </a:solidFill>
                <a:latin typeface="KG Corner of the Sky"/>
                <a:cs typeface="KG Corner of the Sky"/>
              </a:rPr>
              <a:t>Served</a:t>
            </a:r>
            <a:r>
              <a:rPr sz="1400" spc="-225" dirty="0">
                <a:solidFill>
                  <a:srgbClr val="40AD49"/>
                </a:solidFill>
                <a:latin typeface="KG Corner of the Sky"/>
                <a:cs typeface="KG Corner of the Sky"/>
              </a:rPr>
              <a:t> </a:t>
            </a:r>
            <a:r>
              <a:rPr sz="1400" spc="-40" dirty="0">
                <a:solidFill>
                  <a:srgbClr val="40AD49"/>
                </a:solidFill>
                <a:latin typeface="KG Corner of the Sky"/>
                <a:cs typeface="KG Corner of the Sky"/>
              </a:rPr>
              <a:t>Daily</a:t>
            </a:r>
            <a:endParaRPr sz="1400" dirty="0">
              <a:latin typeface="KG Corner of the Sky"/>
              <a:cs typeface="KG Corner of the Sky"/>
            </a:endParaRPr>
          </a:p>
          <a:p>
            <a:pPr marL="12065" marR="5080" algn="ctr">
              <a:lnSpc>
                <a:spcPct val="100000"/>
              </a:lnSpc>
              <a:spcBef>
                <a:spcPts val="770"/>
              </a:spcBef>
            </a:pPr>
            <a:r>
              <a:rPr sz="1600" dirty="0">
                <a:solidFill>
                  <a:srgbClr val="231F20"/>
                </a:solidFill>
                <a:latin typeface="KG Corner of the Sky"/>
                <a:cs typeface="KG Corner of the Sky"/>
              </a:rPr>
              <a:t>A baked </a:t>
            </a:r>
            <a:r>
              <a:rPr sz="1600" spc="-10" dirty="0">
                <a:solidFill>
                  <a:srgbClr val="231F20"/>
                </a:solidFill>
                <a:latin typeface="KG Corner of the Sky"/>
                <a:cs typeface="KG Corner of the Sky"/>
              </a:rPr>
              <a:t>jacket</a:t>
            </a:r>
            <a:r>
              <a:rPr sz="1600" spc="-60" dirty="0">
                <a:solidFill>
                  <a:srgbClr val="231F20"/>
                </a:solidFill>
                <a:latin typeface="KG Corner of the Sky"/>
                <a:cs typeface="KG Corner of the Sky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KG Corner of the Sky"/>
                <a:cs typeface="KG Corner of the Sky"/>
              </a:rPr>
              <a:t>potato  </a:t>
            </a:r>
            <a:r>
              <a:rPr sz="1600" spc="15" dirty="0">
                <a:solidFill>
                  <a:srgbClr val="231F20"/>
                </a:solidFill>
                <a:latin typeface="KG Corner of the Sky"/>
                <a:cs typeface="KG Corner of the Sky"/>
              </a:rPr>
              <a:t>with </a:t>
            </a:r>
            <a:r>
              <a:rPr sz="1600" dirty="0">
                <a:solidFill>
                  <a:srgbClr val="231F20"/>
                </a:solidFill>
                <a:latin typeface="KG Corner of the Sky"/>
                <a:cs typeface="KG Corner of the Sky"/>
              </a:rPr>
              <a:t>a </a:t>
            </a:r>
            <a:r>
              <a:rPr sz="1600" spc="20" dirty="0">
                <a:solidFill>
                  <a:srgbClr val="231F20"/>
                </a:solidFill>
                <a:latin typeface="KG Corner of the Sky"/>
                <a:cs typeface="KG Corner of the Sky"/>
              </a:rPr>
              <a:t>choice </a:t>
            </a:r>
            <a:r>
              <a:rPr sz="1600" dirty="0">
                <a:solidFill>
                  <a:srgbClr val="231F20"/>
                </a:solidFill>
                <a:latin typeface="KG Corner of the Sky"/>
                <a:cs typeface="KG Corner of the Sky"/>
              </a:rPr>
              <a:t>of  </a:t>
            </a:r>
            <a:r>
              <a:rPr sz="1600" spc="10" dirty="0">
                <a:solidFill>
                  <a:srgbClr val="231F20"/>
                </a:solidFill>
                <a:latin typeface="KG Corner of the Sky"/>
                <a:cs typeface="KG Corner of the Sky"/>
              </a:rPr>
              <a:t>toppings</a:t>
            </a:r>
            <a:endParaRPr sz="1600" dirty="0">
              <a:latin typeface="KG Corner of the Sky"/>
              <a:cs typeface="KG Corner of the Sky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075713" y="1744205"/>
            <a:ext cx="508000" cy="2151380"/>
          </a:xfrm>
          <a:custGeom>
            <a:avLst/>
            <a:gdLst/>
            <a:ahLst/>
            <a:cxnLst/>
            <a:rect l="l" t="t" r="r" b="b"/>
            <a:pathLst>
              <a:path w="508000" h="2151379">
                <a:moveTo>
                  <a:pt x="0" y="2151037"/>
                </a:moveTo>
                <a:lnTo>
                  <a:pt x="507580" y="2151037"/>
                </a:lnTo>
                <a:lnTo>
                  <a:pt x="507580" y="0"/>
                </a:lnTo>
                <a:lnTo>
                  <a:pt x="0" y="0"/>
                </a:lnTo>
                <a:lnTo>
                  <a:pt x="0" y="2151037"/>
                </a:lnTo>
                <a:close/>
              </a:path>
            </a:pathLst>
          </a:custGeom>
          <a:solidFill>
            <a:srgbClr val="ADD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/>
          <p:nvPr/>
        </p:nvSpPr>
        <p:spPr>
          <a:xfrm>
            <a:off x="2044932" y="2038885"/>
            <a:ext cx="579755" cy="1562100"/>
          </a:xfrm>
          <a:prstGeom prst="rect">
            <a:avLst/>
          </a:prstGeom>
        </p:spPr>
        <p:txBody>
          <a:bodyPr vert="vert270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b="1" dirty="0">
                <a:solidFill>
                  <a:srgbClr val="FFFFFF"/>
                </a:solidFill>
                <a:latin typeface="Century Gothic"/>
                <a:cs typeface="Century Gothic"/>
              </a:rPr>
              <a:t>WEEK 1</a:t>
            </a:r>
            <a:endParaRPr sz="3550">
              <a:latin typeface="Century Gothic"/>
              <a:cs typeface="Century Gothic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58078"/>
              </p:ext>
            </p:extLst>
          </p:nvPr>
        </p:nvGraphicFramePr>
        <p:xfrm>
          <a:off x="2583713" y="1383145"/>
          <a:ext cx="10488402" cy="2991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429">
                <a:tc gridSpan="5">
                  <a:txBody>
                    <a:bodyPr/>
                    <a:lstStyle/>
                    <a:p>
                      <a:pPr marL="1811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900" b="1" spc="15" dirty="0">
                          <a:solidFill>
                            <a:srgbClr val="00B050"/>
                          </a:solidFill>
                          <a:latin typeface="Century Gothic"/>
                          <a:cs typeface="Century Gothic"/>
                        </a:rPr>
                        <a:t>w/c 5th Nov, 26th Nov, 17th Dec, 7th Jan, 28th Jan</a:t>
                      </a:r>
                      <a:endParaRPr sz="1900" dirty="0">
                        <a:solidFill>
                          <a:srgbClr val="00B05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solidFill>
                      <a:srgbClr val="ABE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pPr marL="62230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50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Monday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25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Tuesday</a:t>
                      </a:r>
                      <a:endParaRPr sz="145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40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Wednesday</a:t>
                      </a:r>
                      <a:endParaRPr sz="145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50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Thursday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35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Friday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82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Vegetarian All Day Breakfast                      </a:t>
                      </a:r>
                      <a:r>
                        <a:rPr lang="en-US" sz="1050" b="0" i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Quorn sausage, hash brown,  beans &amp; tomato</a:t>
                      </a: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Cauliflower &amp; Broccoli Cheese                      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with herby bread</a:t>
                      </a: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80975" marR="292100" indent="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Quorn Roast     </a:t>
                      </a:r>
                      <a:r>
                        <a:rPr lang="en-GB"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       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</a:t>
                      </a:r>
                      <a:r>
                        <a:rPr lang="en-GB" sz="1200" spc="-5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gravy &amp; potatoes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13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Pasta Bar                       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selection of homemade sauces</a:t>
                      </a: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Mini Cheese Pinwheel                             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chips &amp; tomato sauce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3123361492"/>
                  </a:ext>
                </a:extLst>
              </a:tr>
              <a:tr h="251402">
                <a:tc>
                  <a:txBody>
                    <a:bodyPr/>
                    <a:lstStyle/>
                    <a:p>
                      <a:pPr marL="92075" marR="29210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All Day Breakfast </a:t>
                      </a:r>
                      <a:r>
                        <a:rPr lang="en-US" sz="1050" b="0" i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Pork sausage, </a:t>
                      </a:r>
                      <a:r>
                        <a:rPr lang="en-US" sz="1050" b="0" i="0" dirty="0" err="1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bacon,hash</a:t>
                      </a:r>
                      <a:r>
                        <a:rPr lang="en-US" sz="1050" b="0" i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brown, beans &amp; tomato</a:t>
                      </a: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265113" marR="29210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Beef Lasagne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80975" marR="29210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Roast Chicken</a:t>
                      </a:r>
                      <a:r>
                        <a:rPr lang="en-GB"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       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stuffing,</a:t>
                      </a:r>
                      <a:r>
                        <a:rPr lang="en-GB" sz="1200" spc="-5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gravy &amp; potatoes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Tomato &amp; Basil</a:t>
                      </a:r>
                    </a:p>
                    <a:p>
                      <a:pPr algn="ctr">
                        <a:lnSpc>
                          <a:spcPts val="131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Beef Bolognese</a:t>
                      </a:r>
                    </a:p>
                    <a:p>
                      <a:pPr algn="ctr">
                        <a:lnSpc>
                          <a:spcPts val="131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Carbonara</a:t>
                      </a: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95250" marR="292100" indent="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Golden Fish Fingers          (Cod &amp; Salmon)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        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chips</a:t>
                      </a:r>
                      <a:endParaRPr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32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Pineapple Upside Down Cake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GB" sz="1400" b="1" spc="-30" dirty="0" err="1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Tutti</a:t>
                      </a: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Frutti  Tuesday                   </a:t>
                      </a:r>
                      <a:r>
                        <a:rPr lang="en-GB" sz="1200" b="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Strawberry Mousse &amp; fruit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Cheese &amp; Crackers </a:t>
                      </a:r>
                      <a:r>
                        <a:rPr lang="en-GB" sz="1400" b="0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                 </a:t>
                      </a:r>
                      <a:r>
                        <a:rPr lang="en-GB" sz="1200" b="0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fruit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Fruit Crumble               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custard</a:t>
                      </a:r>
                      <a:endParaRPr sz="12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Chocolate </a:t>
                      </a:r>
                      <a:r>
                        <a:rPr lang="en-GB" sz="1400" b="1" spc="-30" dirty="0" err="1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Krispie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360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5"/>
          <p:cNvSpPr/>
          <p:nvPr/>
        </p:nvSpPr>
        <p:spPr>
          <a:xfrm>
            <a:off x="2030390" y="4465089"/>
            <a:ext cx="508000" cy="2151380"/>
          </a:xfrm>
          <a:custGeom>
            <a:avLst/>
            <a:gdLst/>
            <a:ahLst/>
            <a:cxnLst/>
            <a:rect l="l" t="t" r="r" b="b"/>
            <a:pathLst>
              <a:path w="508000" h="2151379">
                <a:moveTo>
                  <a:pt x="0" y="2151037"/>
                </a:moveTo>
                <a:lnTo>
                  <a:pt x="507580" y="2151037"/>
                </a:lnTo>
                <a:lnTo>
                  <a:pt x="507580" y="0"/>
                </a:lnTo>
                <a:lnTo>
                  <a:pt x="0" y="0"/>
                </a:lnTo>
                <a:lnTo>
                  <a:pt x="0" y="2151037"/>
                </a:lnTo>
                <a:close/>
              </a:path>
            </a:pathLst>
          </a:custGeom>
          <a:solidFill>
            <a:srgbClr val="ADD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/>
          <p:nvPr/>
        </p:nvSpPr>
        <p:spPr>
          <a:xfrm>
            <a:off x="2025154" y="4858247"/>
            <a:ext cx="546303" cy="1562100"/>
          </a:xfrm>
          <a:prstGeom prst="rect">
            <a:avLst/>
          </a:prstGeom>
        </p:spPr>
        <p:txBody>
          <a:bodyPr vert="vert270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b="1" dirty="0">
                <a:solidFill>
                  <a:srgbClr val="FFFFFF"/>
                </a:solidFill>
                <a:latin typeface="Century Gothic"/>
                <a:cs typeface="Century Gothic"/>
              </a:rPr>
              <a:t>WEEK </a:t>
            </a:r>
            <a:r>
              <a:rPr lang="en-GB" sz="3550" b="1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3550" dirty="0">
              <a:latin typeface="Century Gothic"/>
              <a:cs typeface="Century Gothic"/>
            </a:endParaRPr>
          </a:p>
        </p:txBody>
      </p:sp>
      <p:graphicFrame>
        <p:nvGraphicFramePr>
          <p:cNvPr id="1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155183"/>
              </p:ext>
            </p:extLst>
          </p:nvPr>
        </p:nvGraphicFramePr>
        <p:xfrm>
          <a:off x="2530736" y="4110939"/>
          <a:ext cx="10488402" cy="2812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429">
                <a:tc gridSpan="5">
                  <a:txBody>
                    <a:bodyPr/>
                    <a:lstStyle/>
                    <a:p>
                      <a:pPr marL="1811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900" b="1" spc="15" dirty="0">
                          <a:solidFill>
                            <a:srgbClr val="00B050"/>
                          </a:solidFill>
                          <a:latin typeface="Century Gothic"/>
                          <a:cs typeface="Century Gothic"/>
                        </a:rPr>
                        <a:t>w/c 12th Nov, 3rd Dec, 24th Dec, 14th Jan, 4th Feb</a:t>
                      </a:r>
                      <a:endParaRPr sz="1900" dirty="0">
                        <a:solidFill>
                          <a:srgbClr val="00B05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solidFill>
                      <a:srgbClr val="ABE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29">
                <a:tc>
                  <a:txBody>
                    <a:bodyPr/>
                    <a:lstStyle/>
                    <a:p>
                      <a:pPr marL="62230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50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Monday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25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Tuesday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40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Wednesday</a:t>
                      </a:r>
                      <a:endParaRPr sz="145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50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Thursday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35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Friday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Sweet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Potato &amp; Chickpea Curry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310"/>
                        </a:lnSpc>
                      </a:pP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wholemeal rice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Cheese, Potato &amp; Leek Bake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                                        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with baked beans</a:t>
                      </a: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Shepherdess Hotpot            </a:t>
                      </a:r>
                      <a:r>
                        <a:rPr lang="en-US" sz="1400" spc="-15" baseline="505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kumimoji="0" lang="en-GB" sz="12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with gravy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Macaroni Cheese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310"/>
                        </a:lnSpc>
                      </a:pP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herby bread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Quorn Meatball Sub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homemade tomato sauce</a:t>
                      </a: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941404208"/>
                  </a:ext>
                </a:extLst>
              </a:tr>
              <a:tr h="614331">
                <a:tc>
                  <a:txBody>
                    <a:bodyPr/>
                    <a:lstStyle/>
                    <a:p>
                      <a:pPr marL="180975" marR="29210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Sticky Chicken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savoury rice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84138" marR="29210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Cornish Pasty             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oven baked wedges &amp; beans</a:t>
                      </a: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77800" marR="29210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Roast Pork        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</a:t>
                      </a:r>
                      <a:r>
                        <a:rPr lang="en-GB" sz="1200" spc="-5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gravy &amp; potatoes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299720" marR="292100" lvl="0" indent="-635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Chicken Curry      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wholemeal</a:t>
                      </a:r>
                      <a:r>
                        <a:rPr lang="en-GB" sz="1200" spc="-8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rice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299720" marR="292100" indent="-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Battered Fish      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chips</a:t>
                      </a:r>
                      <a:endParaRPr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Carrot Muffin</a:t>
                      </a:r>
                      <a:endParaRPr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GB" sz="1400" b="1" spc="-30" dirty="0" err="1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Tutti</a:t>
                      </a: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Frutti Tuesday</a:t>
                      </a:r>
                      <a:endParaRPr lang="en-GB" sz="11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Berry Chill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Winter Sponge</a:t>
                      </a:r>
                      <a:endParaRPr sz="11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Chocolate Crunch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Sultana and Oat Cookie                   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lang="en-GB" sz="1200" spc="-7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fruit slices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riangle 14"/>
          <p:cNvSpPr/>
          <p:nvPr/>
        </p:nvSpPr>
        <p:spPr>
          <a:xfrm>
            <a:off x="2704809" y="2980887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/>
          <p:cNvSpPr/>
          <p:nvPr/>
        </p:nvSpPr>
        <p:spPr>
          <a:xfrm>
            <a:off x="4759802" y="2989322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/>
          <p:cNvSpPr/>
          <p:nvPr/>
        </p:nvSpPr>
        <p:spPr>
          <a:xfrm>
            <a:off x="6808220" y="3000431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/>
          <p:cNvSpPr/>
          <p:nvPr/>
        </p:nvSpPr>
        <p:spPr>
          <a:xfrm>
            <a:off x="9062307" y="3195575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/>
          <p:cNvSpPr/>
          <p:nvPr/>
        </p:nvSpPr>
        <p:spPr>
          <a:xfrm>
            <a:off x="2731661" y="5686184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/>
          <p:cNvSpPr/>
          <p:nvPr/>
        </p:nvSpPr>
        <p:spPr>
          <a:xfrm>
            <a:off x="4759802" y="5686184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/>
          <p:cNvSpPr/>
          <p:nvPr/>
        </p:nvSpPr>
        <p:spPr>
          <a:xfrm>
            <a:off x="6906092" y="5651363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/>
          <p:cNvSpPr/>
          <p:nvPr/>
        </p:nvSpPr>
        <p:spPr>
          <a:xfrm>
            <a:off x="9038970" y="5663292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028659" y="9790406"/>
            <a:ext cx="4166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entury Gothic" charset="0"/>
                <a:ea typeface="Century Gothic" charset="0"/>
                <a:cs typeface="Century Gothic" charset="0"/>
              </a:rPr>
              <a:t>Meat</a:t>
            </a:r>
          </a:p>
          <a:p>
            <a:r>
              <a:rPr lang="en-US" sz="1100" b="1" dirty="0">
                <a:latin typeface="Century Gothic" charset="0"/>
                <a:ea typeface="Century Gothic" charset="0"/>
                <a:cs typeface="Century Gothic" charset="0"/>
              </a:rPr>
              <a:t>Veggie</a:t>
            </a:r>
          </a:p>
          <a:p>
            <a:r>
              <a:rPr lang="en-US" sz="1100" b="1" dirty="0">
                <a:latin typeface="Century Gothic" charset="0"/>
                <a:ea typeface="Century Gothic" charset="0"/>
                <a:cs typeface="Century Gothic" charset="0"/>
              </a:rPr>
              <a:t>Jacket Potato</a:t>
            </a:r>
          </a:p>
          <a:p>
            <a:r>
              <a:rPr lang="en-US" sz="1100" b="1" dirty="0">
                <a:latin typeface="Century Gothic" charset="0"/>
                <a:ea typeface="Century Gothic" charset="0"/>
                <a:cs typeface="Century Gothic" charset="0"/>
              </a:rPr>
              <a:t>Sandwich Lunch</a:t>
            </a:r>
          </a:p>
        </p:txBody>
      </p:sp>
      <p:sp>
        <p:nvSpPr>
          <p:cNvPr id="26" name="Triangle 25"/>
          <p:cNvSpPr/>
          <p:nvPr/>
        </p:nvSpPr>
        <p:spPr>
          <a:xfrm>
            <a:off x="9915789" y="9866069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 flipH="1">
            <a:off x="9887845" y="10212407"/>
            <a:ext cx="154739" cy="103591"/>
          </a:xfrm>
          <a:prstGeom prst="diamo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ject 5"/>
          <p:cNvSpPr/>
          <p:nvPr/>
        </p:nvSpPr>
        <p:spPr>
          <a:xfrm>
            <a:off x="2044932" y="7118390"/>
            <a:ext cx="508000" cy="2151380"/>
          </a:xfrm>
          <a:custGeom>
            <a:avLst/>
            <a:gdLst/>
            <a:ahLst/>
            <a:cxnLst/>
            <a:rect l="l" t="t" r="r" b="b"/>
            <a:pathLst>
              <a:path w="508000" h="2151379">
                <a:moveTo>
                  <a:pt x="0" y="2151037"/>
                </a:moveTo>
                <a:lnTo>
                  <a:pt x="507580" y="2151037"/>
                </a:lnTo>
                <a:lnTo>
                  <a:pt x="507580" y="0"/>
                </a:lnTo>
                <a:lnTo>
                  <a:pt x="0" y="0"/>
                </a:lnTo>
                <a:lnTo>
                  <a:pt x="0" y="2151037"/>
                </a:lnTo>
                <a:close/>
              </a:path>
            </a:pathLst>
          </a:custGeom>
          <a:solidFill>
            <a:srgbClr val="ADD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/>
          <p:cNvSpPr txBox="1"/>
          <p:nvPr/>
        </p:nvSpPr>
        <p:spPr>
          <a:xfrm>
            <a:off x="2044932" y="7320896"/>
            <a:ext cx="546303" cy="1562100"/>
          </a:xfrm>
          <a:prstGeom prst="rect">
            <a:avLst/>
          </a:prstGeom>
        </p:spPr>
        <p:txBody>
          <a:bodyPr vert="vert270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b="1" dirty="0">
                <a:solidFill>
                  <a:srgbClr val="FFFFFF"/>
                </a:solidFill>
                <a:latin typeface="Century Gothic"/>
                <a:cs typeface="Century Gothic"/>
              </a:rPr>
              <a:t>WEEK </a:t>
            </a:r>
            <a:r>
              <a:rPr lang="en-GB" sz="3550" b="1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3550" dirty="0">
              <a:latin typeface="Century Gothic"/>
              <a:cs typeface="Century Gothic"/>
            </a:endParaRPr>
          </a:p>
        </p:txBody>
      </p:sp>
      <p:graphicFrame>
        <p:nvGraphicFramePr>
          <p:cNvPr id="3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50784"/>
              </p:ext>
            </p:extLst>
          </p:nvPr>
        </p:nvGraphicFramePr>
        <p:xfrm>
          <a:off x="2530736" y="6763670"/>
          <a:ext cx="10488402" cy="2916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429">
                <a:tc gridSpan="5">
                  <a:txBody>
                    <a:bodyPr/>
                    <a:lstStyle/>
                    <a:p>
                      <a:pPr marL="181102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w/c 19th Nov, 10th Dec, 31st Dec, 21st Jan, 11th Feb</a:t>
                      </a:r>
                      <a:endParaRPr kumimoji="0" lang="en-GB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30480" marB="0">
                    <a:solidFill>
                      <a:srgbClr val="ABE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64">
                <a:tc>
                  <a:txBody>
                    <a:bodyPr/>
                    <a:lstStyle/>
                    <a:p>
                      <a:pPr marL="62230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50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Monday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25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Tuesday</a:t>
                      </a:r>
                      <a:endParaRPr sz="145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40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Wednesday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n-GB" sz="1450" spc="40" dirty="0" err="1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Thur</a:t>
                      </a:r>
                      <a:r>
                        <a:rPr sz="1450" spc="40" dirty="0" err="1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sday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50" spc="35" dirty="0">
                          <a:solidFill>
                            <a:srgbClr val="FFFFFF"/>
                          </a:solidFill>
                          <a:latin typeface="KG Corner of the Sky"/>
                          <a:cs typeface="KG Corner of the Sky"/>
                        </a:rPr>
                        <a:t>Friday</a:t>
                      </a:r>
                      <a:endParaRPr sz="1450" dirty="0">
                        <a:latin typeface="KG Corner of the Sky"/>
                        <a:cs typeface="KG Corner of the Sky"/>
                      </a:endParaRPr>
                    </a:p>
                  </a:txBody>
                  <a:tcPr marL="0" marR="0" marT="104139" marB="0">
                    <a:solidFill>
                      <a:srgbClr val="ADDD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32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Homemade Pizza</a:t>
                      </a:r>
                      <a:r>
                        <a:rPr lang="en-GB" sz="16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             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vegetarian toppings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Vegetable Lasagne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Quorn Toad in the Hole        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</a:t>
                      </a:r>
                      <a:r>
                        <a:rPr lang="en-GB" sz="1200" spc="-5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gravy &amp; potatoes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Crispy Topped Vegetarian Pie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Cheese &amp; Bean Wrap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chips</a:t>
                      </a: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3362442980"/>
                  </a:ext>
                </a:extLst>
              </a:tr>
              <a:tr h="654266">
                <a:tc>
                  <a:txBody>
                    <a:bodyPr/>
                    <a:lstStyle/>
                    <a:p>
                      <a:pPr marL="177800" marR="292100" indent="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Homemade Pizza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GB"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           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meat</a:t>
                      </a:r>
                      <a:r>
                        <a:rPr lang="en-GB" sz="1200" spc="-5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toppings</a:t>
                      </a:r>
                      <a:endParaRPr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299720" marR="292100" lvl="0" indent="-635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BBQ Chicken 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with oven baked wedges </a:t>
                      </a: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299720" marR="292100" indent="-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Roast Gammon</a:t>
                      </a:r>
                      <a:r>
                        <a:rPr lang="en-GB"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     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</a:t>
                      </a:r>
                      <a:r>
                        <a:rPr lang="en-GB" sz="1200" spc="-5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gravy &amp; potatoes</a:t>
                      </a:r>
                      <a:endParaRPr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80975" marR="292100" lvl="0" indent="0" algn="ctr" defTabSz="2062163" rtl="0" eaLnBrk="1" fontAlgn="auto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62163" algn="l"/>
                        </a:tabLst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Homemade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Beefburger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           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oven baked wedges</a:t>
                      </a: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80975" marR="292100" indent="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Golden Fish Fingers            (Cod &amp; Salmon)                   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chips</a:t>
                      </a:r>
                      <a:endParaRPr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32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Apple &amp; Banana Cake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                       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custard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GB" sz="1400" b="1" spc="-30" dirty="0" err="1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Tutti</a:t>
                      </a: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Frutti Tuesday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Jelly, fruit &amp; ice cream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Shortbread Biscuit                  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 fruit slices</a:t>
                      </a:r>
                      <a:endParaRPr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Winterberry Cheesecake</a:t>
                      </a:r>
                      <a:endParaRPr sz="14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GB" sz="1400" b="1" spc="-3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Chocolate </a:t>
                      </a:r>
                      <a:r>
                        <a:rPr lang="en-GB" sz="1400" b="1" spc="-3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Sponge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lang="en-GB" sz="1200" spc="-7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chocolate </a:t>
                      </a:r>
                      <a:r>
                        <a:rPr lang="en-GB" sz="12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sauce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Triangle 31"/>
          <p:cNvSpPr/>
          <p:nvPr/>
        </p:nvSpPr>
        <p:spPr>
          <a:xfrm>
            <a:off x="2651263" y="8290513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/>
          <p:cNvSpPr/>
          <p:nvPr/>
        </p:nvSpPr>
        <p:spPr>
          <a:xfrm>
            <a:off x="4877306" y="8293489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6906092" y="8299532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/>
          <p:cNvSpPr/>
          <p:nvPr/>
        </p:nvSpPr>
        <p:spPr>
          <a:xfrm>
            <a:off x="9038970" y="8299532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826610" y="9894094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60" y="9800166"/>
            <a:ext cx="2989868" cy="3587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57" y="9866069"/>
            <a:ext cx="1299769" cy="56463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750510" y="2169286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36" name="TextBox 35"/>
          <p:cNvSpPr txBox="1"/>
          <p:nvPr/>
        </p:nvSpPr>
        <p:spPr>
          <a:xfrm>
            <a:off x="8972636" y="2919696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41" name="TextBox 40"/>
          <p:cNvSpPr txBox="1"/>
          <p:nvPr/>
        </p:nvSpPr>
        <p:spPr>
          <a:xfrm>
            <a:off x="10810113" y="2197394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42" name="TextBox 41"/>
          <p:cNvSpPr txBox="1"/>
          <p:nvPr/>
        </p:nvSpPr>
        <p:spPr>
          <a:xfrm>
            <a:off x="4574919" y="2241865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43" name="TextBox 42"/>
          <p:cNvSpPr txBox="1"/>
          <p:nvPr/>
        </p:nvSpPr>
        <p:spPr>
          <a:xfrm>
            <a:off x="2559570" y="2145322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44" name="TextBox 43"/>
          <p:cNvSpPr txBox="1"/>
          <p:nvPr/>
        </p:nvSpPr>
        <p:spPr>
          <a:xfrm>
            <a:off x="2600324" y="4909869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45" name="TextBox 44"/>
          <p:cNvSpPr txBox="1"/>
          <p:nvPr/>
        </p:nvSpPr>
        <p:spPr>
          <a:xfrm>
            <a:off x="6674007" y="4909869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46" name="TextBox 45"/>
          <p:cNvSpPr txBox="1"/>
          <p:nvPr/>
        </p:nvSpPr>
        <p:spPr>
          <a:xfrm>
            <a:off x="8853179" y="4912341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47" name="TextBox 46"/>
          <p:cNvSpPr txBox="1"/>
          <p:nvPr/>
        </p:nvSpPr>
        <p:spPr>
          <a:xfrm>
            <a:off x="10845494" y="4914810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48" name="TextBox 47"/>
          <p:cNvSpPr txBox="1"/>
          <p:nvPr/>
        </p:nvSpPr>
        <p:spPr>
          <a:xfrm>
            <a:off x="2608630" y="7618450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49" name="TextBox 48"/>
          <p:cNvSpPr txBox="1"/>
          <p:nvPr/>
        </p:nvSpPr>
        <p:spPr>
          <a:xfrm>
            <a:off x="4609808" y="7632918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50" name="TextBox 49"/>
          <p:cNvSpPr txBox="1"/>
          <p:nvPr/>
        </p:nvSpPr>
        <p:spPr>
          <a:xfrm>
            <a:off x="6554109" y="7599164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51" name="TextBox 50"/>
          <p:cNvSpPr txBox="1"/>
          <p:nvPr/>
        </p:nvSpPr>
        <p:spPr>
          <a:xfrm>
            <a:off x="8984516" y="7593758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52" name="TextBox 51"/>
          <p:cNvSpPr txBox="1"/>
          <p:nvPr/>
        </p:nvSpPr>
        <p:spPr>
          <a:xfrm>
            <a:off x="10779657" y="7649941"/>
            <a:ext cx="262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2" name="TextBox 1"/>
          <p:cNvSpPr txBox="1"/>
          <p:nvPr/>
        </p:nvSpPr>
        <p:spPr>
          <a:xfrm>
            <a:off x="12404040" y="9445415"/>
            <a:ext cx="1082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Gothic" panose="020B0502020202020204" pitchFamily="34" charset="0"/>
              </a:rPr>
              <a:t>Option 12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5156" y="10379796"/>
            <a:ext cx="107092" cy="114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bject 50"/>
          <p:cNvSpPr txBox="1"/>
          <p:nvPr/>
        </p:nvSpPr>
        <p:spPr>
          <a:xfrm>
            <a:off x="12514592" y="350498"/>
            <a:ext cx="2259962" cy="97860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1270" algn="ctr">
              <a:lnSpc>
                <a:spcPts val="1500"/>
              </a:lnSpc>
              <a:spcBef>
                <a:spcPts val="200"/>
              </a:spcBef>
            </a:pPr>
            <a:r>
              <a:rPr lang="en-US" sz="1160" b="1" dirty="0">
                <a:latin typeface="Century Gothic"/>
                <a:cs typeface="Century Gothic"/>
              </a:rPr>
              <a:t>Choose our </a:t>
            </a:r>
            <a:r>
              <a:rPr lang="en-US" sz="1800" b="1" spc="-5" dirty="0">
                <a:solidFill>
                  <a:srgbClr val="00963F"/>
                </a:solidFill>
                <a:latin typeface="KG Corner of the Sky" charset="0"/>
                <a:ea typeface="KG Corner of the Sky" charset="0"/>
                <a:cs typeface="KG Corner of the Sky" charset="0"/>
              </a:rPr>
              <a:t>daily sandwich lunch</a:t>
            </a:r>
            <a:r>
              <a:rPr lang="en-US" sz="1800" b="1" spc="-5" dirty="0">
                <a:solidFill>
                  <a:schemeClr val="accent1"/>
                </a:solidFill>
                <a:latin typeface="KG Corner of the Sky" charset="0"/>
                <a:ea typeface="KG Corner of the Sky" charset="0"/>
                <a:cs typeface="KG Corner of the Sky" charset="0"/>
              </a:rPr>
              <a:t> </a:t>
            </a:r>
            <a:r>
              <a:rPr lang="en-US" sz="1160" b="1" spc="-5" dirty="0">
                <a:latin typeface="CenturyGothicBold" charset="0"/>
                <a:ea typeface="CenturyGothicBold" charset="0"/>
                <a:cs typeface="CenturyGothicBold" charset="0"/>
              </a:rPr>
              <a:t>with a sandwich or roll with a range of fillings, healthy snack, home baked cake and piece of fruit.</a:t>
            </a:r>
            <a:endParaRPr sz="1160" dirty="0">
              <a:latin typeface="CenturyGothicBold" charset="0"/>
              <a:ea typeface="CenturyGothicBold" charset="0"/>
              <a:cs typeface="CenturyGothicBold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AAC12C-7041-455A-B1C9-CBED053DF700}"/>
              </a:ext>
            </a:extLst>
          </p:cNvPr>
          <p:cNvSpPr txBox="1"/>
          <p:nvPr/>
        </p:nvSpPr>
        <p:spPr>
          <a:xfrm>
            <a:off x="4461040" y="4909306"/>
            <a:ext cx="2051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spc="15" baseline="5050" dirty="0">
                <a:solidFill>
                  <a:srgbClr val="00B050"/>
                </a:solidFill>
                <a:latin typeface="Century Gothic"/>
                <a:cs typeface="Century Gothic"/>
              </a:rPr>
              <a:t>V</a:t>
            </a:r>
            <a:endParaRPr lang="en-US" sz="1650" dirty="0"/>
          </a:p>
        </p:txBody>
      </p:sp>
      <p:sp>
        <p:nvSpPr>
          <p:cNvPr id="55" name="Triangle 17">
            <a:extLst>
              <a:ext uri="{FF2B5EF4-FFF2-40B4-BE49-F238E27FC236}">
                <a16:creationId xmlns:a16="http://schemas.microsoft.com/office/drawing/2014/main" id="{06CDFCF5-7859-4CA0-AF48-2FADF2A026B1}"/>
              </a:ext>
            </a:extLst>
          </p:cNvPr>
          <p:cNvSpPr/>
          <p:nvPr/>
        </p:nvSpPr>
        <p:spPr>
          <a:xfrm>
            <a:off x="9050427" y="3366454"/>
            <a:ext cx="107092" cy="988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</TotalTime>
  <Words>415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CenturyGothicBold</vt:lpstr>
      <vt:lpstr>KG Corner of the Sky</vt:lpstr>
      <vt:lpstr>Love Ya Like A Sister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Lorna Rabey</cp:lastModifiedBy>
  <cp:revision>123</cp:revision>
  <cp:lastPrinted>2018-11-29T14:04:23Z</cp:lastPrinted>
  <dcterms:created xsi:type="dcterms:W3CDTF">2017-01-30T12:24:06Z</dcterms:created>
  <dcterms:modified xsi:type="dcterms:W3CDTF">2018-11-29T14:04:35Z</dcterms:modified>
</cp:coreProperties>
</file>